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8"/>
  </p:notesMasterIdLst>
  <p:sldIdLst>
    <p:sldId id="29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p:restoredTop sz="93741"/>
  </p:normalViewPr>
  <p:slideViewPr>
    <p:cSldViewPr snapToGrid="0" snapToObjects="1">
      <p:cViewPr varScale="1">
        <p:scale>
          <a:sx n="57" d="100"/>
          <a:sy n="57" d="100"/>
        </p:scale>
        <p:origin x="1232" y="2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68268706"/>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6"/>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
          </p:nvPr>
        </p:nvSpPr>
        <p:spPr/>
        <p:txBody>
          <a:bodyPr>
            <a:normAutofit/>
          </a:bodyPr>
          <a:lstStyle/>
          <a:p>
            <a:r>
              <a:rPr lang="en-US" sz="3600" dirty="0"/>
              <a:t>Colin Jacobs</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
        <p:nvSpPr>
          <p:cNvPr id="5" name="Wide Field Slitless Spectroscopy…"/>
          <p:cNvSpPr txBox="1">
            <a:spLocks noGrp="1"/>
          </p:cNvSpPr>
          <p:nvPr>
            <p:ph type="title"/>
          </p:nvPr>
        </p:nvSpPr>
        <p:spPr>
          <a:prstGeom prst="rect">
            <a:avLst/>
          </a:prstGeom>
        </p:spPr>
        <p:txBody>
          <a:bodyPr/>
          <a:lstStyle/>
          <a:p>
            <a:pPr defTabSz="553084">
              <a:defRPr sz="7504"/>
            </a:pPr>
            <a:r>
              <a:rPr dirty="0"/>
              <a:t>Wide Field Slitless Spectroscopy</a:t>
            </a:r>
          </a:p>
          <a:p>
            <a:pPr defTabSz="553084">
              <a:defRPr sz="7504"/>
            </a:pPr>
            <a:r>
              <a:rPr dirty="0"/>
              <a:t>(WFSS, pronounced Weefiss)</a:t>
            </a:r>
          </a:p>
        </p:txBody>
      </p:sp>
    </p:spTree>
    <p:extLst>
      <p:ext uri="{BB962C8B-B14F-4D97-AF65-F5344CB8AC3E}">
        <p14:creationId xmlns:p14="http://schemas.microsoft.com/office/powerpoint/2010/main" val="24094099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12" name="WFSS with NIRISS"/>
          <p:cNvSpPr>
            <a:spLocks noGrp="1"/>
          </p:cNvSpPr>
          <p:nvPr>
            <p:ph type="title"/>
          </p:nvPr>
        </p:nvSpPr>
        <p:spPr>
          <a:prstGeom prst="rect">
            <a:avLst/>
          </a:prstGeom>
        </p:spPr>
        <p:txBody>
          <a:bodyPr/>
          <a:lstStyle/>
          <a:p>
            <a:r>
              <a:t>WFSS with NIRISS</a:t>
            </a:r>
          </a:p>
        </p:txBody>
      </p:sp>
      <p:pic>
        <p:nvPicPr>
          <p:cNvPr id="113" name="Image" descr="Image"/>
          <p:cNvPicPr>
            <a:picLocks noChangeAspect="1"/>
          </p:cNvPicPr>
          <p:nvPr/>
        </p:nvPicPr>
        <p:blipFill>
          <a:blip r:embed="rId2"/>
          <a:stretch>
            <a:fillRect/>
          </a:stretch>
        </p:blipFill>
        <p:spPr>
          <a:xfrm>
            <a:off x="1066808" y="2639281"/>
            <a:ext cx="21525504" cy="7998009"/>
          </a:xfrm>
          <a:prstGeom prst="rect">
            <a:avLst/>
          </a:prstGeom>
          <a:ln w="12700">
            <a:miter lim="400000"/>
          </a:ln>
        </p:spPr>
      </p:pic>
      <p:sp>
        <p:nvSpPr>
          <p:cNvPr id="114" name="Line"/>
          <p:cNvSpPr/>
          <p:nvPr/>
        </p:nvSpPr>
        <p:spPr>
          <a:xfrm flipV="1">
            <a:off x="13789572" y="2183879"/>
            <a:ext cx="1" cy="9348242"/>
          </a:xfrm>
          <a:prstGeom prst="line">
            <a:avLst/>
          </a:prstGeom>
          <a:ln w="889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15" name="Undeviated Wavelength"/>
          <p:cNvSpPr txBox="1"/>
          <p:nvPr/>
        </p:nvSpPr>
        <p:spPr>
          <a:xfrm>
            <a:off x="11576151" y="11268595"/>
            <a:ext cx="6662624"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Undeviated Wavelength</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118" name="Due to deviation (and spectrum length) - FOV is smaller"/>
          <p:cNvSpPr>
            <a:spLocks noGrp="1"/>
          </p:cNvSpPr>
          <p:nvPr>
            <p:ph type="title"/>
          </p:nvPr>
        </p:nvSpPr>
        <p:spPr>
          <a:prstGeom prst="rect">
            <a:avLst/>
          </a:prstGeom>
        </p:spPr>
        <p:txBody>
          <a:bodyPr/>
          <a:lstStyle>
            <a:lvl1pPr defTabSz="594360">
              <a:defRPr sz="6048"/>
            </a:lvl1pPr>
          </a:lstStyle>
          <a:p>
            <a:r>
              <a:t>Due to deviation (and spectrum length) - FOV is smaller</a:t>
            </a:r>
          </a:p>
        </p:txBody>
      </p:sp>
      <p:pic>
        <p:nvPicPr>
          <p:cNvPr id="119" name="Image" descr="Image"/>
          <p:cNvPicPr>
            <a:picLocks noChangeAspect="1"/>
          </p:cNvPicPr>
          <p:nvPr/>
        </p:nvPicPr>
        <p:blipFill>
          <a:blip r:embed="rId2"/>
          <a:stretch>
            <a:fillRect/>
          </a:stretch>
        </p:blipFill>
        <p:spPr>
          <a:xfrm>
            <a:off x="1248833" y="1586465"/>
            <a:ext cx="11222254" cy="11249165"/>
          </a:xfrm>
          <a:prstGeom prst="rect">
            <a:avLst/>
          </a:prstGeom>
          <a:ln w="12700">
            <a:miter lim="400000"/>
          </a:ln>
        </p:spPr>
      </p:pic>
      <p:sp>
        <p:nvSpPr>
          <p:cNvPr id="120" name="Rounded Rectangle"/>
          <p:cNvSpPr/>
          <p:nvPr/>
        </p:nvSpPr>
        <p:spPr>
          <a:xfrm>
            <a:off x="11617366" y="1513006"/>
            <a:ext cx="874699" cy="11396083"/>
          </a:xfrm>
          <a:prstGeom prst="roundRect">
            <a:avLst>
              <a:gd name="adj" fmla="val 21779"/>
            </a:avLst>
          </a:prstGeom>
          <a:ln w="88900">
            <a:solidFill>
              <a:srgbClr val="FF2600"/>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21" name="Area lost"/>
          <p:cNvSpPr txBox="1"/>
          <p:nvPr/>
        </p:nvSpPr>
        <p:spPr>
          <a:xfrm>
            <a:off x="14100551" y="5476584"/>
            <a:ext cx="2518564"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Area lost</a:t>
            </a:r>
          </a:p>
        </p:txBody>
      </p:sp>
      <p:sp>
        <p:nvSpPr>
          <p:cNvPr id="122" name="Line"/>
          <p:cNvSpPr/>
          <p:nvPr/>
        </p:nvSpPr>
        <p:spPr>
          <a:xfrm flipH="1">
            <a:off x="12078364" y="5934130"/>
            <a:ext cx="2011285" cy="1745036"/>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23" name="NIRISS"/>
          <p:cNvSpPr txBox="1"/>
          <p:nvPr/>
        </p:nvSpPr>
        <p:spPr>
          <a:xfrm>
            <a:off x="19491528" y="5871509"/>
            <a:ext cx="3938271" cy="1841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000"/>
            </a:lvl1pPr>
          </a:lstStyle>
          <a:p>
            <a:r>
              <a:t>NIRISS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NIRCamF277_notitle.png" descr="NIRCamF277_notitle.png"/>
          <p:cNvPicPr>
            <a:picLocks noChangeAspect="1"/>
          </p:cNvPicPr>
          <p:nvPr/>
        </p:nvPicPr>
        <p:blipFill>
          <a:blip r:embed="rId2"/>
          <a:stretch>
            <a:fillRect/>
          </a:stretch>
        </p:blipFill>
        <p:spPr>
          <a:xfrm>
            <a:off x="958828" y="1689711"/>
            <a:ext cx="20014064" cy="9914886"/>
          </a:xfrm>
          <a:prstGeom prst="rect">
            <a:avLst/>
          </a:prstGeom>
          <a:ln w="12700">
            <a:miter lim="400000"/>
          </a:ln>
        </p:spPr>
      </p:pic>
      <p:sp>
        <p:nvSpPr>
          <p:cNvPr id="12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127" name="Effect is important for NIRCam"/>
          <p:cNvSpPr>
            <a:spLocks noGrp="1"/>
          </p:cNvSpPr>
          <p:nvPr>
            <p:ph type="title"/>
          </p:nvPr>
        </p:nvSpPr>
        <p:spPr>
          <a:xfrm>
            <a:off x="1248833" y="169333"/>
            <a:ext cx="15813915" cy="1587038"/>
          </a:xfrm>
          <a:prstGeom prst="rect">
            <a:avLst/>
          </a:prstGeom>
        </p:spPr>
        <p:txBody>
          <a:bodyPr/>
          <a:lstStyle/>
          <a:p>
            <a:r>
              <a:t>Effect is important for NIRCam</a:t>
            </a:r>
          </a:p>
        </p:txBody>
      </p:sp>
      <p:sp>
        <p:nvSpPr>
          <p:cNvPr id="128" name="Area lost"/>
          <p:cNvSpPr txBox="1"/>
          <p:nvPr/>
        </p:nvSpPr>
        <p:spPr>
          <a:xfrm>
            <a:off x="18886079" y="7501838"/>
            <a:ext cx="2518564"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Area lost</a:t>
            </a:r>
          </a:p>
        </p:txBody>
      </p:sp>
      <p:sp>
        <p:nvSpPr>
          <p:cNvPr id="129" name="Line"/>
          <p:cNvSpPr/>
          <p:nvPr/>
        </p:nvSpPr>
        <p:spPr>
          <a:xfrm flipH="1">
            <a:off x="16863891" y="7959384"/>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0" name="Partial spectra"/>
          <p:cNvSpPr txBox="1"/>
          <p:nvPr/>
        </p:nvSpPr>
        <p:spPr>
          <a:xfrm>
            <a:off x="16214548" y="4450226"/>
            <a:ext cx="3949904"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Partial spectra</a:t>
            </a:r>
          </a:p>
        </p:txBody>
      </p:sp>
      <p:sp>
        <p:nvSpPr>
          <p:cNvPr id="131" name="Line"/>
          <p:cNvSpPr/>
          <p:nvPr/>
        </p:nvSpPr>
        <p:spPr>
          <a:xfrm flipH="1">
            <a:off x="14192361" y="4907771"/>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2" name="Module A"/>
          <p:cNvSpPr txBox="1"/>
          <p:nvPr/>
        </p:nvSpPr>
        <p:spPr>
          <a:xfrm>
            <a:off x="4327637" y="11346083"/>
            <a:ext cx="2802637"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Module A</a:t>
            </a:r>
          </a:p>
        </p:txBody>
      </p:sp>
      <p:sp>
        <p:nvSpPr>
          <p:cNvPr id="133" name="Module B"/>
          <p:cNvSpPr txBox="1"/>
          <p:nvPr/>
        </p:nvSpPr>
        <p:spPr>
          <a:xfrm>
            <a:off x="13682171" y="11346083"/>
            <a:ext cx="2768499"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Module B</a:t>
            </a:r>
          </a:p>
        </p:txBody>
      </p:sp>
      <p:sp>
        <p:nvSpPr>
          <p:cNvPr id="134" name="Full spectra"/>
          <p:cNvSpPr txBox="1"/>
          <p:nvPr/>
        </p:nvSpPr>
        <p:spPr>
          <a:xfrm>
            <a:off x="13837036" y="7716222"/>
            <a:ext cx="3240329"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Full spectra</a:t>
            </a:r>
          </a:p>
        </p:txBody>
      </p:sp>
      <p:sp>
        <p:nvSpPr>
          <p:cNvPr id="135" name="Line"/>
          <p:cNvSpPr/>
          <p:nvPr/>
        </p:nvSpPr>
        <p:spPr>
          <a:xfrm flipH="1">
            <a:off x="11814849" y="8173767"/>
            <a:ext cx="2011285"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6" name="Field of View"/>
          <p:cNvSpPr txBox="1"/>
          <p:nvPr/>
        </p:nvSpPr>
        <p:spPr>
          <a:xfrm>
            <a:off x="20284740" y="3033927"/>
            <a:ext cx="3639617"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Field of View</a:t>
            </a:r>
          </a:p>
        </p:txBody>
      </p:sp>
      <p:sp>
        <p:nvSpPr>
          <p:cNvPr id="137" name="Line"/>
          <p:cNvSpPr/>
          <p:nvPr/>
        </p:nvSpPr>
        <p:spPr>
          <a:xfrm flipH="1">
            <a:off x="18436518" y="3503827"/>
            <a:ext cx="1608932" cy="1"/>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8" name="Detector"/>
          <p:cNvSpPr txBox="1"/>
          <p:nvPr/>
        </p:nvSpPr>
        <p:spPr>
          <a:xfrm>
            <a:off x="19802865" y="6388099"/>
            <a:ext cx="250637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Detector</a:t>
            </a:r>
          </a:p>
        </p:txBody>
      </p:sp>
      <p:sp>
        <p:nvSpPr>
          <p:cNvPr id="139" name="Line"/>
          <p:cNvSpPr/>
          <p:nvPr/>
        </p:nvSpPr>
        <p:spPr>
          <a:xfrm flipH="1">
            <a:off x="17954643" y="6858000"/>
            <a:ext cx="1608932" cy="0"/>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42" name="NIRCam WFSS Traces Example"/>
          <p:cNvSpPr>
            <a:spLocks noGrp="1"/>
          </p:cNvSpPr>
          <p:nvPr>
            <p:ph type="title"/>
          </p:nvPr>
        </p:nvSpPr>
        <p:spPr>
          <a:prstGeom prst="rect">
            <a:avLst/>
          </a:prstGeom>
        </p:spPr>
        <p:txBody>
          <a:bodyPr/>
          <a:lstStyle/>
          <a:p>
            <a:r>
              <a:t>NIRCam WFSS Traces Example</a:t>
            </a:r>
          </a:p>
        </p:txBody>
      </p:sp>
      <p:pic>
        <p:nvPicPr>
          <p:cNvPr id="143" name="Image" descr="Image"/>
          <p:cNvPicPr>
            <a:picLocks noChangeAspect="1"/>
          </p:cNvPicPr>
          <p:nvPr/>
        </p:nvPicPr>
        <p:blipFill>
          <a:blip r:embed="rId2"/>
          <a:stretch>
            <a:fillRect/>
          </a:stretch>
        </p:blipFill>
        <p:spPr>
          <a:xfrm>
            <a:off x="800313" y="1630543"/>
            <a:ext cx="20206713" cy="10904794"/>
          </a:xfrm>
          <a:prstGeom prst="rect">
            <a:avLst/>
          </a:prstGeom>
          <a:ln w="12700">
            <a:miter lim="400000"/>
          </a:ln>
        </p:spPr>
      </p:pic>
      <p:sp>
        <p:nvSpPr>
          <p:cNvPr id="144" name="Rounded Rectangle"/>
          <p:cNvSpPr/>
          <p:nvPr/>
        </p:nvSpPr>
        <p:spPr>
          <a:xfrm>
            <a:off x="1788381" y="1768743"/>
            <a:ext cx="5570378" cy="9292089"/>
          </a:xfrm>
          <a:prstGeom prst="roundRect">
            <a:avLst>
              <a:gd name="adj" fmla="val 3420"/>
            </a:avLst>
          </a:prstGeom>
          <a:ln w="88900">
            <a:solidFill>
              <a:schemeClr val="accent5">
                <a:hueOff val="-8881752"/>
                <a:lumOff val="-12984"/>
              </a:schemeClr>
            </a:solidFill>
            <a:custDash>
              <a:ds d="200000" sp="200000"/>
            </a:custDash>
            <a:miter lim="400000"/>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147" name="To wavelength calibrate spectra in your field, a direct image is needed to identify the true sky position of each target."/>
          <p:cNvSpPr>
            <a:spLocks noGrp="1"/>
          </p:cNvSpPr>
          <p:nvPr>
            <p:ph type="body" idx="1"/>
          </p:nvPr>
        </p:nvSpPr>
        <p:spPr>
          <a:xfrm>
            <a:off x="1248833" y="1964266"/>
            <a:ext cx="18229888" cy="2281736"/>
          </a:xfrm>
          <a:prstGeom prst="rect">
            <a:avLst/>
          </a:prstGeom>
        </p:spPr>
        <p:txBody>
          <a:bodyPr/>
          <a:lstStyle/>
          <a:p>
            <a:r>
              <a:t>To wavelength calibrate spectra in your field, a direct image is needed to identify the true sky position of each target.</a:t>
            </a:r>
          </a:p>
        </p:txBody>
      </p:sp>
      <p:sp>
        <p:nvSpPr>
          <p:cNvPr id="148" name="Wavelength Calibration Using a Direct Image"/>
          <p:cNvSpPr>
            <a:spLocks noGrp="1"/>
          </p:cNvSpPr>
          <p:nvPr>
            <p:ph type="title"/>
          </p:nvPr>
        </p:nvSpPr>
        <p:spPr>
          <a:prstGeom prst="rect">
            <a:avLst/>
          </a:prstGeom>
        </p:spPr>
        <p:txBody>
          <a:bodyPr/>
          <a:lstStyle>
            <a:lvl1pPr defTabSz="734694">
              <a:defRPr sz="7476"/>
            </a:lvl1pPr>
          </a:lstStyle>
          <a:p>
            <a:r>
              <a:t>Wavelength Calibration Using a Direct Image</a:t>
            </a:r>
          </a:p>
        </p:txBody>
      </p:sp>
      <p:pic>
        <p:nvPicPr>
          <p:cNvPr id="149" name="wavelength_calibrate.png" descr="wavelength_calibrate.png"/>
          <p:cNvPicPr>
            <a:picLocks noChangeAspect="1"/>
          </p:cNvPicPr>
          <p:nvPr/>
        </p:nvPicPr>
        <p:blipFill>
          <a:blip r:embed="rId2"/>
          <a:stretch>
            <a:fillRect/>
          </a:stretch>
        </p:blipFill>
        <p:spPr>
          <a:xfrm>
            <a:off x="93137" y="4059192"/>
            <a:ext cx="24197727" cy="3104615"/>
          </a:xfrm>
          <a:prstGeom prst="rect">
            <a:avLst/>
          </a:prstGeom>
          <a:ln w="12700">
            <a:miter lim="400000"/>
          </a:ln>
        </p:spPr>
      </p:pic>
      <p:sp>
        <p:nvSpPr>
          <p:cNvPr id="150" name="Line"/>
          <p:cNvSpPr/>
          <p:nvPr/>
        </p:nvSpPr>
        <p:spPr>
          <a:xfrm flipV="1">
            <a:off x="12793130"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1" name="Line"/>
          <p:cNvSpPr/>
          <p:nvPr/>
        </p:nvSpPr>
        <p:spPr>
          <a:xfrm flipV="1">
            <a:off x="13673975"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2" name="Line"/>
          <p:cNvSpPr/>
          <p:nvPr/>
        </p:nvSpPr>
        <p:spPr>
          <a:xfrm flipV="1">
            <a:off x="14442439" y="4812583"/>
            <a:ext cx="1" cy="29102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mc:AlternateContent xmlns:mc="http://schemas.openxmlformats.org/markup-compatibility/2006" xmlns:a14="http://schemas.microsoft.com/office/drawing/2010/main">
        <mc:Choice Requires="a14">
          <p:sp>
            <p:nvSpPr>
              <p:cNvPr id="153" name="Equation"/>
              <p:cNvSpPr txBox="1"/>
              <p:nvPr/>
            </p:nvSpPr>
            <p:spPr>
              <a:xfrm>
                <a:off x="13401440" y="8581425"/>
                <a:ext cx="5450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3" name="Equation"/>
              <p:cNvSpPr txBox="1">
                <a:spLocks noRot="1" noChangeAspect="1" noMove="1" noResize="1" noEditPoints="1" noAdjustHandles="1" noChangeArrowheads="1" noChangeShapeType="1" noTextEdit="1"/>
              </p:cNvSpPr>
              <p:nvPr/>
            </p:nvSpPr>
            <p:spPr>
              <a:xfrm>
                <a:off x="13401440" y="8581425"/>
                <a:ext cx="545071" cy="707678"/>
              </a:xfrm>
              <a:prstGeom prst="rect">
                <a:avLst/>
              </a:prstGeom>
              <a:blipFill rotWithShape="0">
                <a:blip r:embed="rId3"/>
                <a:stretch>
                  <a:fillRect r="-21111"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Equation"/>
              <p:cNvSpPr txBox="1"/>
              <p:nvPr/>
            </p:nvSpPr>
            <p:spPr>
              <a:xfrm>
                <a:off x="12552302" y="8581425"/>
                <a:ext cx="5906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4" name="Equation"/>
              <p:cNvSpPr txBox="1">
                <a:spLocks noRot="1" noChangeAspect="1" noMove="1" noResize="1" noEditPoints="1" noAdjustHandles="1" noChangeArrowheads="1" noChangeShapeType="1" noTextEdit="1"/>
              </p:cNvSpPr>
              <p:nvPr/>
            </p:nvSpPr>
            <p:spPr>
              <a:xfrm>
                <a:off x="12552302" y="8581425"/>
                <a:ext cx="590671" cy="707678"/>
              </a:xfrm>
              <a:prstGeom prst="rect">
                <a:avLst/>
              </a:prstGeom>
              <a:blipFill rotWithShape="0">
                <a:blip r:embed="rId4"/>
                <a:stretch>
                  <a:fillRect r="-13402"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Equation"/>
              <p:cNvSpPr txBox="1"/>
              <p:nvPr/>
            </p:nvSpPr>
            <p:spPr>
              <a:xfrm>
                <a:off x="13458857" y="7980447"/>
                <a:ext cx="545833"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5" name="Equation"/>
              <p:cNvSpPr txBox="1">
                <a:spLocks noRot="1" noChangeAspect="1" noMove="1" noResize="1" noEditPoints="1" noAdjustHandles="1" noChangeArrowheads="1" noChangeShapeType="1" noTextEdit="1"/>
              </p:cNvSpPr>
              <p:nvPr/>
            </p:nvSpPr>
            <p:spPr>
              <a:xfrm>
                <a:off x="13458857" y="7980447"/>
                <a:ext cx="545833" cy="527084"/>
              </a:xfrm>
              <a:prstGeom prst="rect">
                <a:avLst/>
              </a:prstGeom>
              <a:blipFill rotWithShape="0">
                <a:blip r:embed="rId5"/>
                <a:stretch>
                  <a:fillRect r="-22472" b="-5977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Equation"/>
              <p:cNvSpPr txBox="1"/>
              <p:nvPr/>
            </p:nvSpPr>
            <p:spPr>
              <a:xfrm>
                <a:off x="12552126" y="7977192"/>
                <a:ext cx="591021"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6" name="Equation"/>
              <p:cNvSpPr txBox="1">
                <a:spLocks noRot="1" noChangeAspect="1" noMove="1" noResize="1" noEditPoints="1" noAdjustHandles="1" noChangeArrowheads="1" noChangeShapeType="1" noTextEdit="1"/>
              </p:cNvSpPr>
              <p:nvPr/>
            </p:nvSpPr>
            <p:spPr>
              <a:xfrm>
                <a:off x="12552126" y="7977192"/>
                <a:ext cx="591021" cy="527084"/>
              </a:xfrm>
              <a:prstGeom prst="rect">
                <a:avLst/>
              </a:prstGeom>
              <a:blipFill rotWithShape="0">
                <a:blip r:embed="rId6"/>
                <a:stretch>
                  <a:fillRect r="-14433" b="-6046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Equation"/>
              <p:cNvSpPr txBox="1"/>
              <p:nvPr/>
            </p:nvSpPr>
            <p:spPr>
              <a:xfrm>
                <a:off x="14336348" y="7973405"/>
                <a:ext cx="590196" cy="53465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0</m:t>
                          </m:r>
                        </m:sub>
                      </m:sSub>
                    </m:oMath>
                  </m:oMathPara>
                </a14:m>
                <a:endParaRPr sz="6000">
                  <a:solidFill>
                    <a:srgbClr val="5E5E5E"/>
                  </a:solidFill>
                </a:endParaRPr>
              </a:p>
            </p:txBody>
          </p:sp>
        </mc:Choice>
        <mc:Fallback xmlns="">
          <p:sp>
            <p:nvSpPr>
              <p:cNvPr id="157" name="Equation"/>
              <p:cNvSpPr txBox="1">
                <a:spLocks noRot="1" noChangeAspect="1" noMove="1" noResize="1" noEditPoints="1" noAdjustHandles="1" noChangeArrowheads="1" noChangeShapeType="1" noTextEdit="1"/>
              </p:cNvSpPr>
              <p:nvPr/>
            </p:nvSpPr>
            <p:spPr>
              <a:xfrm>
                <a:off x="14336348" y="7973405"/>
                <a:ext cx="590196" cy="534658"/>
              </a:xfrm>
              <a:prstGeom prst="rect">
                <a:avLst/>
              </a:prstGeom>
              <a:blipFill rotWithShape="0">
                <a:blip r:embed="rId7"/>
                <a:stretch>
                  <a:fillRect r="-16495" b="-57955"/>
                </a:stretch>
              </a:blipFill>
              <a:ln w="12700">
                <a:miter lim="400000"/>
              </a:ln>
            </p:spPr>
            <p:txBody>
              <a:bodyPr/>
              <a:lstStyle/>
              <a:p>
                <a:r>
                  <a:rPr lang="en-US">
                    <a:noFill/>
                  </a:rPr>
                  <a:t> </a:t>
                </a:r>
              </a:p>
            </p:txBody>
          </p:sp>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160" name="WFSS Side-by-Side Specs"/>
          <p:cNvSpPr>
            <a:spLocks noGrp="1"/>
          </p:cNvSpPr>
          <p:nvPr>
            <p:ph type="title"/>
          </p:nvPr>
        </p:nvSpPr>
        <p:spPr>
          <a:prstGeom prst="rect">
            <a:avLst/>
          </a:prstGeom>
        </p:spPr>
        <p:txBody>
          <a:bodyPr/>
          <a:lstStyle/>
          <a:p>
            <a:r>
              <a:t>WFSS Side-by-Side Specs</a:t>
            </a:r>
          </a:p>
        </p:txBody>
      </p:sp>
      <p:graphicFrame>
        <p:nvGraphicFramePr>
          <p:cNvPr id="161" name="Table"/>
          <p:cNvGraphicFramePr/>
          <p:nvPr/>
        </p:nvGraphicFramePr>
        <p:xfrm>
          <a:off x="1689100" y="1778000"/>
          <a:ext cx="19216059" cy="10194470"/>
        </p:xfrm>
        <a:graphic>
          <a:graphicData uri="http://schemas.openxmlformats.org/drawingml/2006/table">
            <a:tbl>
              <a:tblPr>
                <a:tableStyleId>{33BA23B1-9221-436E-865A-0063620EA4FD}</a:tableStyleId>
              </a:tblPr>
              <a:tblGrid>
                <a:gridCol w="6405353">
                  <a:extLst>
                    <a:ext uri="{9D8B030D-6E8A-4147-A177-3AD203B41FA5}">
                      <a16:colId xmlns:a16="http://schemas.microsoft.com/office/drawing/2014/main" val="20000"/>
                    </a:ext>
                  </a:extLst>
                </a:gridCol>
                <a:gridCol w="6405353">
                  <a:extLst>
                    <a:ext uri="{9D8B030D-6E8A-4147-A177-3AD203B41FA5}">
                      <a16:colId xmlns:a16="http://schemas.microsoft.com/office/drawing/2014/main" val="20001"/>
                    </a:ext>
                  </a:extLst>
                </a:gridCol>
                <a:gridCol w="6405353">
                  <a:extLst>
                    <a:ext uri="{9D8B030D-6E8A-4147-A177-3AD203B41FA5}">
                      <a16:colId xmlns:a16="http://schemas.microsoft.com/office/drawing/2014/main" val="20002"/>
                    </a:ext>
                  </a:extLst>
                </a:gridCol>
              </a:tblGrid>
              <a:tr h="1449614">
                <a:tc>
                  <a:txBody>
                    <a:bodyPr/>
                    <a:lstStyle/>
                    <a:p>
                      <a:pPr defTabSz="914400">
                        <a:defRPr sz="1800">
                          <a:solidFill>
                            <a:srgbClr val="000000"/>
                          </a:solidFill>
                        </a:defRPr>
                      </a:pPr>
                      <a:r>
                        <a:rPr sz="8500">
                          <a:solidFill>
                            <a:schemeClr val="accent5">
                              <a:hueOff val="-8881752"/>
                              <a:lumOff val="-12984"/>
                            </a:schemeClr>
                          </a:solidFill>
                          <a:sym typeface="Helvetica Neue"/>
                        </a:rPr>
                        <a:t>NIRISS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8500">
                          <a:solidFill>
                            <a:schemeClr val="accent5">
                              <a:hueOff val="-8881752"/>
                              <a:lumOff val="-12984"/>
                            </a:schemeClr>
                          </a:solidFill>
                          <a:sym typeface="Helvetica Neue"/>
                        </a:rPr>
                        <a:t>Instrument</a:t>
                      </a:r>
                    </a:p>
                  </a:txBody>
                  <a:tcPr marL="50800" marR="50800" marT="50800" marB="50800" anchor="ctr" horzOverflow="overflow"/>
                </a:tc>
                <a:tc>
                  <a:txBody>
                    <a:bodyPr/>
                    <a:lstStyle/>
                    <a:p>
                      <a:pPr defTabSz="914400">
                        <a:defRPr sz="1800">
                          <a:solidFill>
                            <a:srgbClr val="000000"/>
                          </a:solidFill>
                        </a:defRPr>
                      </a:pPr>
                      <a:r>
                        <a:rPr sz="8500">
                          <a:solidFill>
                            <a:schemeClr val="accent5">
                              <a:hueOff val="-8881752"/>
                              <a:lumOff val="-12984"/>
                            </a:schemeClr>
                          </a:solidFill>
                          <a:sym typeface="Helvetica Neue"/>
                        </a:rPr>
                        <a:t>NIRCam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0"/>
                  </a:ext>
                </a:extLst>
              </a:tr>
              <a:tr h="1449614">
                <a:tc>
                  <a:txBody>
                    <a:bodyPr/>
                    <a:lstStyle/>
                    <a:p>
                      <a:pPr defTabSz="914400">
                        <a:defRPr sz="1800">
                          <a:solidFill>
                            <a:srgbClr val="000000"/>
                          </a:solidFill>
                        </a:defRPr>
                      </a:pPr>
                      <a:r>
                        <a:rPr sz="6800">
                          <a:solidFill>
                            <a:schemeClr val="accent5">
                              <a:hueOff val="-8881752"/>
                              <a:lumOff val="-12984"/>
                            </a:schemeClr>
                          </a:solidFill>
                          <a:sym typeface="Helvetica Neue"/>
                        </a:rPr>
                        <a:t>~150</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800">
                          <a:solidFill>
                            <a:schemeClr val="accent5">
                              <a:hueOff val="-8881752"/>
                              <a:lumOff val="-12984"/>
                            </a:schemeClr>
                          </a:solidFill>
                          <a:sym typeface="Helvetica Neue"/>
                        </a:rPr>
                        <a:t>R</a:t>
                      </a:r>
                    </a:p>
                  </a:txBody>
                  <a:tcPr marL="50800" marR="50800" marT="50800" marB="50800" anchor="ctr" horzOverflow="overflow"/>
                </a:tc>
                <a:tc>
                  <a:txBody>
                    <a:bodyPr/>
                    <a:lstStyle/>
                    <a:p>
                      <a:pPr defTabSz="914400">
                        <a:defRPr sz="1800">
                          <a:solidFill>
                            <a:srgbClr val="000000"/>
                          </a:solidFill>
                        </a:defRPr>
                      </a:pPr>
                      <a:r>
                        <a:rPr sz="6800">
                          <a:solidFill>
                            <a:schemeClr val="accent5">
                              <a:hueOff val="-8881752"/>
                              <a:lumOff val="-12984"/>
                            </a:schemeClr>
                          </a:solidFill>
                          <a:sym typeface="Helvetica Neue"/>
                        </a:rPr>
                        <a:t>1200-1600</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1"/>
                  </a:ext>
                </a:extLst>
              </a:tr>
              <a:tr h="1449614">
                <a:tc>
                  <a:txBody>
                    <a:bodyPr/>
                    <a:lstStyle/>
                    <a:p>
                      <a:pPr defTabSz="914400">
                        <a:defRPr sz="1800">
                          <a:solidFill>
                            <a:srgbClr val="000000"/>
                          </a:solidFill>
                        </a:defRPr>
                      </a:pPr>
                      <a:r>
                        <a:rPr sz="6000">
                          <a:solidFill>
                            <a:schemeClr val="accent5">
                              <a:hueOff val="-8881752"/>
                              <a:lumOff val="-12984"/>
                            </a:schemeClr>
                          </a:solidFill>
                          <a:sym typeface="Helvetica Neue"/>
                        </a:rPr>
                        <a:t>0.8-2.2 microns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900">
                          <a:solidFill>
                            <a:schemeClr val="accent5">
                              <a:hueOff val="-8881752"/>
                              <a:lumOff val="-12984"/>
                            </a:schemeClr>
                          </a:solidFill>
                          <a:sym typeface="Helvetica Neue"/>
                        </a:rPr>
                        <a:t>Wavelength Coverage</a:t>
                      </a:r>
                    </a:p>
                  </a:txBody>
                  <a:tcPr marL="50800" marR="50800" marT="50800" marB="50800" anchor="ctr" horzOverflow="overflow"/>
                </a:tc>
                <a:tc>
                  <a:txBody>
                    <a:bodyPr/>
                    <a:lstStyle/>
                    <a:p>
                      <a:pPr defTabSz="914400">
                        <a:defRPr sz="1800">
                          <a:solidFill>
                            <a:srgbClr val="000000"/>
                          </a:solidFill>
                        </a:defRPr>
                      </a:pPr>
                      <a:r>
                        <a:rPr sz="6000">
                          <a:solidFill>
                            <a:schemeClr val="accent5">
                              <a:hueOff val="-8881752"/>
                              <a:lumOff val="-12984"/>
                            </a:schemeClr>
                          </a:solidFill>
                          <a:sym typeface="Helvetica Neue"/>
                        </a:rPr>
                        <a:t>2.4-5.0 microns</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2"/>
                  </a:ext>
                </a:extLst>
              </a:tr>
              <a:tr h="1449614">
                <a:tc>
                  <a:txBody>
                    <a:bodyPr/>
                    <a:lstStyle/>
                    <a:p>
                      <a:pPr defTabSz="914400">
                        <a:defRPr sz="1800">
                          <a:solidFill>
                            <a:srgbClr val="000000"/>
                          </a:solidFill>
                        </a:defRPr>
                      </a:pPr>
                      <a:r>
                        <a:rPr sz="4500">
                          <a:solidFill>
                            <a:schemeClr val="accent5">
                              <a:hueOff val="-8881752"/>
                              <a:lumOff val="-12984"/>
                            </a:schemeClr>
                          </a:solidFill>
                          <a:sym typeface="Helvetica Neue"/>
                        </a:rPr>
                        <a:t>A little less than 2.2’x2.2’ FOV</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500">
                          <a:solidFill>
                            <a:schemeClr val="accent5">
                              <a:hueOff val="-8881752"/>
                              <a:lumOff val="-12984"/>
                            </a:schemeClr>
                          </a:solidFill>
                          <a:sym typeface="Helvetica Neue"/>
                        </a:rPr>
                        <a:t>Full Spectrum FOV</a:t>
                      </a:r>
                    </a:p>
                  </a:txBody>
                  <a:tcPr marL="50800" marR="50800" marT="50800" marB="50800" anchor="ctr" horzOverflow="overflow"/>
                </a:tc>
                <a:tc>
                  <a:txBody>
                    <a:bodyPr/>
                    <a:lstStyle/>
                    <a:p>
                      <a:pPr marL="185351" indent="-185351" algn="l" defTabSz="914400">
                        <a:buSzPct val="100000"/>
                        <a:buChar char="•"/>
                        <a:defRPr sz="3000">
                          <a:sym typeface="Helvetica Neue"/>
                        </a:defRPr>
                      </a:pPr>
                      <a:r>
                        <a:t> Depends on the filter</a:t>
                      </a:r>
                    </a:p>
                    <a:p>
                      <a:pPr marL="185351" indent="-185351" algn="l" defTabSz="914400">
                        <a:buSzPct val="100000"/>
                        <a:buChar char="•"/>
                        <a:defRPr sz="3000">
                          <a:sym typeface="Helvetica Neue"/>
                        </a:defRPr>
                      </a:pPr>
                      <a:r>
                        <a:t> ~1/3 of 2.2’x2.2’ FOV </a:t>
                      </a:r>
                    </a:p>
                    <a:p>
                      <a:pPr marL="185351" indent="-185351" algn="l" defTabSz="914400">
                        <a:buSzPct val="100000"/>
                        <a:buChar char="•"/>
                        <a:defRPr sz="3000">
                          <a:sym typeface="Helvetica Neue"/>
                        </a:defRPr>
                      </a:pPr>
                      <a:r>
                        <a:t> 2 Modules simultaneously!</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3"/>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F090W, F115W, F140M, 
F150W, F158M, F200W </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Filter</a:t>
                      </a:r>
                    </a:p>
                  </a:txBody>
                  <a:tcPr marL="50800" marR="50800" marT="50800" marB="50800" anchor="ctr" horzOverflow="overflow"/>
                </a:tc>
                <a:tc>
                  <a:txBody>
                    <a:bodyPr/>
                    <a:lstStyle/>
                    <a:p>
                      <a:pPr defTabSz="457200">
                        <a:defRPr sz="1800">
                          <a:solidFill>
                            <a:srgbClr val="000000"/>
                          </a:solidFill>
                        </a:defRPr>
                      </a:pPr>
                      <a:r>
                        <a:rPr sz="3000">
                          <a:solidFill>
                            <a:schemeClr val="accent5">
                              <a:hueOff val="-8881752"/>
                              <a:lumOff val="-12984"/>
                            </a:schemeClr>
                          </a:solidFill>
                          <a:sym typeface="Helvetica Neue"/>
                        </a:rPr>
                        <a:t>F250M, F277W, F300M, F322W2, F335M, F356W, F360M, F410M, F430M, F444W, F460M, F480M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4"/>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Low Background</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Background</a:t>
                      </a:r>
                    </a:p>
                  </a:txBody>
                  <a:tcPr marL="50800" marR="50800" marT="50800" marB="50800" anchor="ctr" horzOverflow="overflow"/>
                </a:tc>
                <a:tc>
                  <a:txBody>
                    <a:bodyPr/>
                    <a:lstStyle/>
                    <a:p>
                      <a:pPr defTabSz="457200">
                        <a:defRPr sz="1800">
                          <a:solidFill>
                            <a:srgbClr val="000000"/>
                          </a:solidFill>
                        </a:defRPr>
                      </a:pPr>
                      <a:r>
                        <a:rPr sz="4000">
                          <a:solidFill>
                            <a:schemeClr val="accent5">
                              <a:hueOff val="-8881752"/>
                              <a:lumOff val="-12984"/>
                            </a:schemeClr>
                          </a:solidFill>
                          <a:sym typeface="Helvetica Neue"/>
                        </a:rPr>
                        <a:t>For many filters, need
 background subtraction</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5"/>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NIRCam Imaging or MIRI Imaging</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5200">
                          <a:solidFill>
                            <a:schemeClr val="accent5">
                              <a:hueOff val="-8881752"/>
                              <a:lumOff val="-12984"/>
                            </a:schemeClr>
                          </a:solidFill>
                          <a:sym typeface="Helvetica Neue"/>
                        </a:rPr>
                        <a:t>Coordinated Parallel</a:t>
                      </a:r>
                    </a:p>
                  </a:txBody>
                  <a:tcPr marL="50800" marR="50800" marT="50800" marB="50800" anchor="ctr" horzOverflow="overflow"/>
                </a:tc>
                <a:tc>
                  <a:txBody>
                    <a:bodyPr/>
                    <a:lstStyle/>
                    <a:p>
                      <a:pPr defTabSz="457200">
                        <a:defRPr sz="1800">
                          <a:solidFill>
                            <a:srgbClr val="000000"/>
                          </a:solidFill>
                        </a:defRPr>
                      </a:pPr>
                      <a:r>
                        <a:rPr sz="2900">
                          <a:solidFill>
                            <a:schemeClr val="accent5">
                              <a:hueOff val="-8881752"/>
                              <a:lumOff val="-12984"/>
                            </a:schemeClr>
                          </a:solidFill>
                          <a:sym typeface="Helvetica Neue"/>
                        </a:rPr>
                        <a:t>MIRI Imaging or NIRISS Imaging. Plus, get simultaneous NIRCam imaging in shortwave channel</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64" name="2 Orthogonal Grisms to Mitigate Contamination"/>
          <p:cNvSpPr>
            <a:spLocks noGrp="1"/>
          </p:cNvSpPr>
          <p:nvPr>
            <p:ph type="title"/>
          </p:nvPr>
        </p:nvSpPr>
        <p:spPr>
          <a:prstGeom prst="rect">
            <a:avLst/>
          </a:prstGeom>
        </p:spPr>
        <p:txBody>
          <a:bodyPr/>
          <a:lstStyle>
            <a:lvl1pPr defTabSz="693419">
              <a:defRPr sz="7056"/>
            </a:lvl1pPr>
          </a:lstStyle>
          <a:p>
            <a:r>
              <a:t>2 Orthogonal Grisms to Mitigate Contamination</a:t>
            </a:r>
          </a:p>
        </p:txBody>
      </p:sp>
      <p:pic>
        <p:nvPicPr>
          <p:cNvPr id="165" name="Image" descr="Image"/>
          <p:cNvPicPr>
            <a:picLocks noChangeAspect="1"/>
          </p:cNvPicPr>
          <p:nvPr/>
        </p:nvPicPr>
        <p:blipFill>
          <a:blip r:embed="rId2"/>
          <a:stretch>
            <a:fillRect/>
          </a:stretch>
        </p:blipFill>
        <p:spPr>
          <a:xfrm>
            <a:off x="1248833" y="1492192"/>
            <a:ext cx="19996977" cy="1034808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68" name="Same for NIRISS"/>
          <p:cNvSpPr>
            <a:spLocks noGrp="1"/>
          </p:cNvSpPr>
          <p:nvPr>
            <p:ph type="title"/>
          </p:nvPr>
        </p:nvSpPr>
        <p:spPr>
          <a:prstGeom prst="rect">
            <a:avLst/>
          </a:prstGeom>
        </p:spPr>
        <p:txBody>
          <a:bodyPr/>
          <a:lstStyle/>
          <a:p>
            <a:r>
              <a:t>Same for NIRISS</a:t>
            </a:r>
          </a:p>
        </p:txBody>
      </p:sp>
      <p:pic>
        <p:nvPicPr>
          <p:cNvPr id="169" name="Image" descr="Image"/>
          <p:cNvPicPr>
            <a:picLocks noChangeAspect="1"/>
          </p:cNvPicPr>
          <p:nvPr/>
        </p:nvPicPr>
        <p:blipFill>
          <a:blip r:embed="rId2"/>
          <a:stretch>
            <a:fillRect/>
          </a:stretch>
        </p:blipFill>
        <p:spPr>
          <a:xfrm>
            <a:off x="1248833" y="2981777"/>
            <a:ext cx="22544381" cy="808006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nircamF300C_transparent.png" descr="nircamF300C_transparent.png"/>
          <p:cNvPicPr>
            <a:picLocks noChangeAspect="1"/>
          </p:cNvPicPr>
          <p:nvPr/>
        </p:nvPicPr>
        <p:blipFill>
          <a:blip r:embed="rId2">
            <a:alphaModFix amt="58512"/>
          </a:blip>
          <a:stretch>
            <a:fillRect/>
          </a:stretch>
        </p:blipFill>
        <p:spPr>
          <a:xfrm>
            <a:off x="2889725" y="2356632"/>
            <a:ext cx="14757235" cy="8850336"/>
          </a:xfrm>
          <a:prstGeom prst="rect">
            <a:avLst/>
          </a:prstGeom>
          <a:ln w="12700">
            <a:miter lim="400000"/>
          </a:ln>
        </p:spPr>
      </p:pic>
      <p:sp>
        <p:nvSpPr>
          <p:cNvPr id="172"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73" name="Optimal FOV for NIRCam is Small"/>
          <p:cNvSpPr>
            <a:spLocks noGrp="1"/>
          </p:cNvSpPr>
          <p:nvPr>
            <p:ph type="title"/>
          </p:nvPr>
        </p:nvSpPr>
        <p:spPr>
          <a:prstGeom prst="rect">
            <a:avLst/>
          </a:prstGeom>
        </p:spPr>
        <p:txBody>
          <a:bodyPr/>
          <a:lstStyle/>
          <a:p>
            <a:r>
              <a:t>Optimal FOV for NIRCam is Small</a:t>
            </a:r>
          </a:p>
        </p:txBody>
      </p:sp>
      <p:pic>
        <p:nvPicPr>
          <p:cNvPr id="174" name="nircamF300R_transparent.png" descr="nircamF300R_transparent.png"/>
          <p:cNvPicPr>
            <a:picLocks noChangeAspect="1"/>
          </p:cNvPicPr>
          <p:nvPr/>
        </p:nvPicPr>
        <p:blipFill>
          <a:blip r:embed="rId3">
            <a:alphaModFix amt="50447"/>
          </a:blip>
          <a:stretch>
            <a:fillRect/>
          </a:stretch>
        </p:blipFill>
        <p:spPr>
          <a:xfrm>
            <a:off x="2154767" y="2519746"/>
            <a:ext cx="16611601" cy="8676508"/>
          </a:xfrm>
          <a:prstGeom prst="rect">
            <a:avLst/>
          </a:prstGeom>
          <a:ln w="12700">
            <a:miter lim="400000"/>
          </a:ln>
        </p:spPr>
      </p:pic>
      <p:grpSp>
        <p:nvGrpSpPr>
          <p:cNvPr id="177" name="Group"/>
          <p:cNvGrpSpPr/>
          <p:nvPr/>
        </p:nvGrpSpPr>
        <p:grpSpPr>
          <a:xfrm>
            <a:off x="6755010" y="4831285"/>
            <a:ext cx="7045104" cy="2474840"/>
            <a:chOff x="0" y="0"/>
            <a:chExt cx="7045102" cy="2474838"/>
          </a:xfrm>
        </p:grpSpPr>
        <p:sp>
          <p:nvSpPr>
            <p:cNvPr id="175" name="Rectangle"/>
            <p:cNvSpPr/>
            <p:nvPr/>
          </p:nvSpPr>
          <p:spPr>
            <a:xfrm>
              <a:off x="0" y="0"/>
              <a:ext cx="2540000"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176" name="Rectangle"/>
            <p:cNvSpPr/>
            <p:nvPr/>
          </p:nvSpPr>
          <p:spPr>
            <a:xfrm>
              <a:off x="4505102" y="0"/>
              <a:ext cx="2540001"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178" name="GrismC"/>
          <p:cNvSpPr txBox="1"/>
          <p:nvPr/>
        </p:nvSpPr>
        <p:spPr>
          <a:xfrm>
            <a:off x="18440440" y="4126563"/>
            <a:ext cx="2202790"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GrismC</a:t>
            </a:r>
          </a:p>
        </p:txBody>
      </p:sp>
      <p:sp>
        <p:nvSpPr>
          <p:cNvPr id="179" name="+…"/>
          <p:cNvSpPr txBox="1"/>
          <p:nvPr/>
        </p:nvSpPr>
        <p:spPr>
          <a:xfrm>
            <a:off x="18457204" y="5276736"/>
            <a:ext cx="2169262" cy="190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a:latin typeface="Avenir Heavy"/>
                <a:ea typeface="Avenir Heavy"/>
                <a:cs typeface="Avenir Heavy"/>
                <a:sym typeface="Avenir Heavy"/>
              </a:defRPr>
            </a:pPr>
            <a:r>
              <a:t>+</a:t>
            </a:r>
          </a:p>
          <a:p>
            <a:pPr algn="ctr">
              <a:defRPr>
                <a:latin typeface="Avenir Heavy"/>
                <a:ea typeface="Avenir Heavy"/>
                <a:cs typeface="Avenir Heavy"/>
                <a:sym typeface="Avenir Heavy"/>
              </a:defRPr>
            </a:pPr>
            <a:r>
              <a:t>GrismR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7" grpId="3" animBg="1" advAuto="0"/>
      <p:bldP spid="179"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82" name="NIRCam WFSS benefits from many dithers to construct and subtract a “background” image."/>
          <p:cNvSpPr>
            <a:spLocks noGrp="1"/>
          </p:cNvSpPr>
          <p:nvPr>
            <p:ph type="body" idx="1"/>
          </p:nvPr>
        </p:nvSpPr>
        <p:spPr>
          <a:xfrm>
            <a:off x="14692194" y="4405646"/>
            <a:ext cx="7136814" cy="4904708"/>
          </a:xfrm>
          <a:prstGeom prst="rect">
            <a:avLst/>
          </a:prstGeom>
        </p:spPr>
        <p:txBody>
          <a:bodyPr/>
          <a:lstStyle/>
          <a:p>
            <a:r>
              <a:t>NIRCam WFSS benefits from many dithers to construct and subtract a “background” image.</a:t>
            </a:r>
          </a:p>
        </p:txBody>
      </p:sp>
      <p:sp>
        <p:nvSpPr>
          <p:cNvPr id="183" name="A Word About Background"/>
          <p:cNvSpPr>
            <a:spLocks noGrp="1"/>
          </p:cNvSpPr>
          <p:nvPr>
            <p:ph type="title"/>
          </p:nvPr>
        </p:nvSpPr>
        <p:spPr>
          <a:prstGeom prst="rect">
            <a:avLst/>
          </a:prstGeom>
        </p:spPr>
        <p:txBody>
          <a:bodyPr/>
          <a:lstStyle/>
          <a:p>
            <a:r>
              <a:t>A Word About Background</a:t>
            </a:r>
          </a:p>
        </p:txBody>
      </p:sp>
      <p:pic>
        <p:nvPicPr>
          <p:cNvPr id="184" name="Image" descr="Image"/>
          <p:cNvPicPr>
            <a:picLocks noChangeAspect="1"/>
          </p:cNvPicPr>
          <p:nvPr/>
        </p:nvPicPr>
        <p:blipFill>
          <a:blip r:embed="rId2"/>
          <a:stretch>
            <a:fillRect/>
          </a:stretch>
        </p:blipFill>
        <p:spPr>
          <a:xfrm>
            <a:off x="818199" y="2196392"/>
            <a:ext cx="13908087" cy="719719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Grism Spectroscopy Basics"/>
          <p:cNvSpPr>
            <a:spLocks noGrp="1"/>
          </p:cNvSpPr>
          <p:nvPr>
            <p:ph type="title"/>
          </p:nvPr>
        </p:nvSpPr>
        <p:spPr>
          <a:prstGeom prst="rect">
            <a:avLst/>
          </a:prstGeom>
        </p:spPr>
        <p:txBody>
          <a:bodyPr/>
          <a:lstStyle>
            <a:lvl1pPr>
              <a:defRPr>
                <a:solidFill>
                  <a:schemeClr val="accent2">
                    <a:hueOff val="117482"/>
                    <a:satOff val="19585"/>
                    <a:lumOff val="29146"/>
                  </a:schemeClr>
                </a:solidFill>
              </a:defRPr>
            </a:lvl1pPr>
          </a:lstStyle>
          <a:p>
            <a:r>
              <a:t>Grism Spectroscopy Basics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87" name="WFSS has no slit so the whole FOV contributes to the background —…"/>
          <p:cNvSpPr>
            <a:spLocks noGrp="1"/>
          </p:cNvSpPr>
          <p:nvPr>
            <p:ph type="body" idx="1"/>
          </p:nvPr>
        </p:nvSpPr>
        <p:spPr>
          <a:xfrm>
            <a:off x="2814512" y="3258710"/>
            <a:ext cx="19964644" cy="9296401"/>
          </a:xfrm>
          <a:prstGeom prst="rect">
            <a:avLst/>
          </a:prstGeom>
        </p:spPr>
        <p:txBody>
          <a:bodyPr/>
          <a:lstStyle/>
          <a:p>
            <a:r>
              <a:t>WFSS has no slit so the whole FOV contributes to the background </a:t>
            </a:r>
            <a:r>
              <a:rPr>
                <a:solidFill>
                  <a:srgbClr val="FF2600"/>
                </a:solidFill>
                <a:latin typeface="Avenir Heavy"/>
                <a:ea typeface="Avenir Heavy"/>
                <a:cs typeface="Avenir Heavy"/>
                <a:sym typeface="Avenir Heavy"/>
              </a:rPr>
              <a:t>—</a:t>
            </a:r>
          </a:p>
          <a:p>
            <a:r>
              <a:t>No slit loss </a:t>
            </a:r>
            <a:r>
              <a:rPr>
                <a:solidFill>
                  <a:srgbClr val="00F900"/>
                </a:solidFill>
                <a:latin typeface="Avenir Heavy"/>
                <a:ea typeface="Avenir Heavy"/>
                <a:cs typeface="Avenir Heavy"/>
                <a:sym typeface="Avenir Heavy"/>
              </a:rPr>
              <a:t>+</a:t>
            </a:r>
          </a:p>
          <a:p>
            <a:r>
              <a:t>No need for a pre-imaging survey. Can do a blind survey of whole FOV </a:t>
            </a:r>
            <a:r>
              <a:rPr>
                <a:solidFill>
                  <a:srgbClr val="00F900"/>
                </a:solidFill>
                <a:latin typeface="Avenir Heavy"/>
                <a:ea typeface="Avenir Heavy"/>
                <a:cs typeface="Avenir Heavy"/>
                <a:sym typeface="Avenir Heavy"/>
              </a:rPr>
              <a:t>+</a:t>
            </a:r>
          </a:p>
          <a:p>
            <a:r>
              <a:t>Wavelength calibration requires direct images co-observations </a:t>
            </a:r>
            <a:r>
              <a:rPr>
                <a:solidFill>
                  <a:srgbClr val="FF2600"/>
                </a:solidFill>
                <a:latin typeface="Avenir Heavy"/>
                <a:ea typeface="Avenir Heavy"/>
                <a:cs typeface="Avenir Heavy"/>
                <a:sym typeface="Avenir Heavy"/>
              </a:rPr>
              <a:t>—</a:t>
            </a:r>
          </a:p>
          <a:p>
            <a:r>
              <a:t>Constraints on field position angle is loose (facililates mosaics) </a:t>
            </a:r>
            <a:r>
              <a:rPr>
                <a:solidFill>
                  <a:srgbClr val="00F900"/>
                </a:solidFill>
                <a:latin typeface="Avenir Heavy"/>
                <a:ea typeface="Avenir Heavy"/>
                <a:cs typeface="Avenir Heavy"/>
                <a:sym typeface="Avenir Heavy"/>
              </a:rPr>
              <a:t>+</a:t>
            </a:r>
          </a:p>
          <a:p>
            <a:r>
              <a:t>Wavelength range is limited to the width of a blocking filter </a:t>
            </a:r>
            <a:r>
              <a:rPr>
                <a:solidFill>
                  <a:srgbClr val="FF2600"/>
                </a:solidFill>
                <a:latin typeface="Avenir Heavy"/>
                <a:ea typeface="Avenir Heavy"/>
                <a:cs typeface="Avenir Heavy"/>
                <a:sym typeface="Avenir Heavy"/>
              </a:rPr>
              <a:t>—</a:t>
            </a:r>
          </a:p>
        </p:txBody>
      </p:sp>
      <p:sp>
        <p:nvSpPr>
          <p:cNvPr id="188"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Operation-Wise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91" name="WFSS is ideally suited for blind emission-line surveys and detection of continuum breaks in high-z galaxies +…"/>
          <p:cNvSpPr>
            <a:spLocks noGrp="1"/>
          </p:cNvSpPr>
          <p:nvPr>
            <p:ph type="body" idx="1"/>
          </p:nvPr>
        </p:nvSpPr>
        <p:spPr>
          <a:xfrm>
            <a:off x="2814512" y="3258710"/>
            <a:ext cx="17983988" cy="9296401"/>
          </a:xfrm>
          <a:prstGeom prst="rect">
            <a:avLst/>
          </a:prstGeom>
        </p:spPr>
        <p:txBody>
          <a:bodyPr/>
          <a:lstStyle/>
          <a:p>
            <a:pPr marL="596900" indent="-596900" defTabSz="775969">
              <a:spcBef>
                <a:spcPts val="900"/>
              </a:spcBef>
              <a:defRPr sz="4512"/>
            </a:pPr>
            <a:r>
              <a:t>WFSS is ideally suited for blind emission-line surveys and detection of continuum breaks in high-z galaxies </a:t>
            </a:r>
            <a:r>
              <a:rPr>
                <a:solidFill>
                  <a:srgbClr val="00F900"/>
                </a:solidFill>
                <a:latin typeface="Avenir Heavy"/>
                <a:ea typeface="Avenir Heavy"/>
                <a:cs typeface="Avenir Heavy"/>
                <a:sym typeface="Avenir Heavy"/>
              </a:rPr>
              <a:t>+</a:t>
            </a:r>
          </a:p>
          <a:p>
            <a:pPr marL="596900" indent="-596900" defTabSz="775969">
              <a:spcBef>
                <a:spcPts val="900"/>
              </a:spcBef>
              <a:defRPr sz="4512"/>
            </a:pPr>
            <a:r>
              <a:t>Ideally suited for detection of high redshift galaxies : for example, Lyα emission line at z &gt; 5.6 - 17 with NIRISS, and Lyα at z &gt; 18 and optical Hα emission lines at z =2.8 – 6.6 with NIRCam </a:t>
            </a:r>
            <a:r>
              <a:rPr>
                <a:solidFill>
                  <a:srgbClr val="00F900"/>
                </a:solidFill>
                <a:latin typeface="Avenir Heavy"/>
                <a:ea typeface="Avenir Heavy"/>
                <a:cs typeface="Avenir Heavy"/>
                <a:sym typeface="Avenir Heavy"/>
              </a:rPr>
              <a:t>+</a:t>
            </a:r>
          </a:p>
          <a:p>
            <a:pPr marL="596900" indent="-596900" defTabSz="775969">
              <a:spcBef>
                <a:spcPts val="900"/>
              </a:spcBef>
              <a:defRPr sz="4512"/>
            </a:pPr>
            <a:r>
              <a:t>Spatial resolution allows to map emission lines on physical scales of few kpc across redshifits (z&gt;2) </a:t>
            </a:r>
            <a:r>
              <a:rPr>
                <a:solidFill>
                  <a:srgbClr val="00F900"/>
                </a:solidFill>
                <a:latin typeface="Avenir Heavy"/>
                <a:ea typeface="Avenir Heavy"/>
                <a:cs typeface="Avenir Heavy"/>
                <a:sym typeface="Avenir Heavy"/>
              </a:rPr>
              <a:t>+</a:t>
            </a:r>
          </a:p>
          <a:p>
            <a:pPr marL="596900" indent="-596900" defTabSz="775969">
              <a:spcBef>
                <a:spcPts val="900"/>
              </a:spcBef>
              <a:defRPr sz="4512"/>
            </a:pPr>
            <a:r>
              <a:t>For an extragalactic blank field, there are ~ 3000 faint galaxies with &lt; 28 AB magnitude </a:t>
            </a:r>
            <a:r>
              <a:rPr>
                <a:solidFill>
                  <a:srgbClr val="00F900"/>
                </a:solidFill>
                <a:latin typeface="Avenir Heavy"/>
                <a:ea typeface="Avenir Heavy"/>
                <a:cs typeface="Avenir Heavy"/>
                <a:sym typeface="Avenir Heavy"/>
              </a:rPr>
              <a:t>+/</a:t>
            </a:r>
            <a:r>
              <a:rPr>
                <a:solidFill>
                  <a:srgbClr val="FF2600"/>
                </a:solidFill>
                <a:latin typeface="Avenir Heavy"/>
                <a:ea typeface="Avenir Heavy"/>
                <a:cs typeface="Avenir Heavy"/>
                <a:sym typeface="Avenir Heavy"/>
              </a:rPr>
              <a:t>—</a:t>
            </a:r>
          </a:p>
          <a:p>
            <a:pPr marL="596900" indent="-596900" defTabSz="775969">
              <a:spcBef>
                <a:spcPts val="900"/>
              </a:spcBef>
              <a:defRPr sz="4512"/>
            </a:pPr>
            <a:r>
              <a:t>Can use Coordinated </a:t>
            </a:r>
            <a:r>
              <a:rPr>
                <a:latin typeface="Avenir Heavy"/>
                <a:ea typeface="Avenir Heavy"/>
                <a:cs typeface="Avenir Heavy"/>
                <a:sym typeface="Avenir Heavy"/>
              </a:rPr>
              <a:t>PARALLEL</a:t>
            </a:r>
            <a:r>
              <a:t> NIRCam Imaging or MIRI  Imaging </a:t>
            </a:r>
            <a:r>
              <a:rPr>
                <a:solidFill>
                  <a:srgbClr val="00F900"/>
                </a:solidFill>
                <a:latin typeface="Avenir Heavy"/>
                <a:ea typeface="Avenir Heavy"/>
                <a:cs typeface="Avenir Heavy"/>
                <a:sym typeface="Avenir Heavy"/>
              </a:rPr>
              <a:t>+</a:t>
            </a:r>
          </a:p>
        </p:txBody>
      </p:sp>
      <p:sp>
        <p:nvSpPr>
          <p:cNvPr id="192"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a:t>
            </a:r>
          </a:p>
          <a:p>
            <a:pPr defTabSz="503555">
              <a:defRPr sz="5124"/>
            </a:pPr>
            <a:r>
              <a:t>Science-Wise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195" name="science_niriss_examples.png" descr="science_niriss_examples.png"/>
          <p:cNvPicPr>
            <a:picLocks noChangeAspect="1"/>
          </p:cNvPicPr>
          <p:nvPr/>
        </p:nvPicPr>
        <p:blipFill>
          <a:blip r:embed="rId2"/>
          <a:stretch>
            <a:fillRect/>
          </a:stretch>
        </p:blipFill>
        <p:spPr>
          <a:xfrm>
            <a:off x="-72244" y="748023"/>
            <a:ext cx="24528488" cy="1154002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imulated 2-hr NIRCam/Grism+F356W Spectrum"/>
          <p:cNvSpPr txBox="1">
            <a:spLocks noGrp="1"/>
          </p:cNvSpPr>
          <p:nvPr>
            <p:ph type="title"/>
          </p:nvPr>
        </p:nvSpPr>
        <p:spPr>
          <a:xfrm>
            <a:off x="4154583" y="-362862"/>
            <a:ext cx="16074833" cy="2982516"/>
          </a:xfrm>
          <a:prstGeom prst="rect">
            <a:avLst/>
          </a:prstGeom>
        </p:spPr>
        <p:txBody>
          <a:bodyPr/>
          <a:lstStyle>
            <a:lvl1pPr>
              <a:defRPr sz="5600"/>
            </a:lvl1pPr>
          </a:lstStyle>
          <a:p>
            <a:r>
              <a:t>Simulated 2-hr NIRCam/Grism+F356W Spectrum</a:t>
            </a:r>
          </a:p>
        </p:txBody>
      </p:sp>
      <p:sp>
        <p:nvSpPr>
          <p:cNvPr id="198" name="Continuum down to ~24 AB mag (~ 1 μJy)…"/>
          <p:cNvSpPr txBox="1"/>
          <p:nvPr/>
        </p:nvSpPr>
        <p:spPr>
          <a:xfrm>
            <a:off x="5626882" y="11410553"/>
            <a:ext cx="13130235" cy="17176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ctr" defTabSz="821531">
              <a:spcBef>
                <a:spcPts val="0"/>
              </a:spcBef>
              <a:defRPr sz="5200">
                <a:solidFill>
                  <a:srgbClr val="FFFFFF"/>
                </a:solidFill>
                <a:latin typeface="Helvetica Light"/>
                <a:ea typeface="Helvetica Light"/>
                <a:cs typeface="Helvetica Light"/>
                <a:sym typeface="Helvetica Light"/>
              </a:defRPr>
            </a:pPr>
            <a:r>
              <a:t>Continuum down to ~24 AB mag (~ 1 μJy)</a:t>
            </a:r>
          </a:p>
          <a:p>
            <a:pPr algn="ctr" defTabSz="821531">
              <a:spcBef>
                <a:spcPts val="0"/>
              </a:spcBef>
              <a:defRPr sz="5200">
                <a:solidFill>
                  <a:srgbClr val="FFFFFF"/>
                </a:solidFill>
                <a:latin typeface="Helvetica Light"/>
                <a:ea typeface="Helvetica Light"/>
                <a:cs typeface="Helvetica Light"/>
                <a:sym typeface="Helvetica Light"/>
              </a:defRPr>
            </a:pPr>
            <a:r>
              <a:t>Emission lines down to ~2x10</a:t>
            </a:r>
            <a:r>
              <a:rPr baseline="31999"/>
              <a:t>-18</a:t>
            </a:r>
            <a:r>
              <a:t> erg cm</a:t>
            </a:r>
            <a:r>
              <a:rPr baseline="31999"/>
              <a:t>-2</a:t>
            </a:r>
            <a:r>
              <a:t> s</a:t>
            </a:r>
            <a:r>
              <a:rPr baseline="31999"/>
              <a:t>-1</a:t>
            </a:r>
          </a:p>
        </p:txBody>
      </p:sp>
      <p:grpSp>
        <p:nvGrpSpPr>
          <p:cNvPr id="208" name="Group"/>
          <p:cNvGrpSpPr/>
          <p:nvPr/>
        </p:nvGrpSpPr>
        <p:grpSpPr>
          <a:xfrm>
            <a:off x="3798769" y="2521008"/>
            <a:ext cx="16682759" cy="8673984"/>
            <a:chOff x="0" y="0"/>
            <a:chExt cx="16682758" cy="8673982"/>
          </a:xfrm>
        </p:grpSpPr>
        <p:grpSp>
          <p:nvGrpSpPr>
            <p:cNvPr id="205" name="Group"/>
            <p:cNvGrpSpPr/>
            <p:nvPr/>
          </p:nvGrpSpPr>
          <p:grpSpPr>
            <a:xfrm>
              <a:off x="0" y="0"/>
              <a:ext cx="16682759" cy="8673983"/>
              <a:chOff x="0" y="0"/>
              <a:chExt cx="16682759" cy="8673982"/>
            </a:xfrm>
          </p:grpSpPr>
          <p:pic>
            <p:nvPicPr>
              <p:cNvPr id="199" name="spec_zoom.png" descr="spec_zoom.png"/>
              <p:cNvPicPr>
                <a:picLocks noChangeAspect="1"/>
              </p:cNvPicPr>
              <p:nvPr/>
            </p:nvPicPr>
            <p:blipFill>
              <a:blip r:embed="rId2"/>
              <a:stretch>
                <a:fillRect/>
              </a:stretch>
            </p:blipFill>
            <p:spPr>
              <a:xfrm>
                <a:off x="9295128" y="766891"/>
                <a:ext cx="7387632" cy="7140200"/>
              </a:xfrm>
              <a:prstGeom prst="rect">
                <a:avLst/>
              </a:prstGeom>
              <a:ln w="12700" cap="flat">
                <a:noFill/>
                <a:miter lim="400000"/>
              </a:ln>
              <a:effectLst/>
            </p:spPr>
          </p:pic>
          <p:grpSp>
            <p:nvGrpSpPr>
              <p:cNvPr id="202" name="Group"/>
              <p:cNvGrpSpPr/>
              <p:nvPr/>
            </p:nvGrpSpPr>
            <p:grpSpPr>
              <a:xfrm>
                <a:off x="0" y="0"/>
                <a:ext cx="8771443" cy="8673983"/>
                <a:chOff x="0" y="0"/>
                <a:chExt cx="8771442" cy="8673982"/>
              </a:xfrm>
            </p:grpSpPr>
            <p:pic>
              <p:nvPicPr>
                <p:cNvPr id="200" name="xdf_F356W_zoom.png" descr="xdf_F356W_zoom.png"/>
                <p:cNvPicPr>
                  <a:picLocks noChangeAspect="1"/>
                </p:cNvPicPr>
                <p:nvPr/>
              </p:nvPicPr>
              <p:blipFill>
                <a:blip r:embed="rId3"/>
                <a:stretch>
                  <a:fillRect/>
                </a:stretch>
              </p:blipFill>
              <p:spPr>
                <a:xfrm>
                  <a:off x="0" y="0"/>
                  <a:ext cx="8771443" cy="8673983"/>
                </a:xfrm>
                <a:prstGeom prst="rect">
                  <a:avLst/>
                </a:prstGeom>
                <a:ln w="12700" cap="flat">
                  <a:noFill/>
                  <a:miter lim="400000"/>
                </a:ln>
                <a:effectLst/>
              </p:spPr>
            </p:pic>
            <p:sp>
              <p:nvSpPr>
                <p:cNvPr id="201" name="Rectangle"/>
                <p:cNvSpPr/>
                <p:nvPr/>
              </p:nvSpPr>
              <p:spPr>
                <a:xfrm>
                  <a:off x="5352114" y="2079524"/>
                  <a:ext cx="2213587" cy="2285233"/>
                </a:xfrm>
                <a:prstGeom prst="rect">
                  <a:avLst/>
                </a:prstGeom>
                <a:noFill/>
                <a:ln w="50800" cap="flat">
                  <a:solidFill>
                    <a:srgbClr val="FFFB00"/>
                  </a:solidFill>
                  <a:prstDash val="solid"/>
                  <a:miter lim="400000"/>
                </a:ln>
                <a:effectLst>
                  <a:outerShdw blurRad="101600" dir="18900000" rotWithShape="0">
                    <a:schemeClr val="accent5">
                      <a:hueOff val="-8881752"/>
                      <a:lumOff val="-12984"/>
                      <a:alpha val="80000"/>
                    </a:schemeClr>
                  </a:outerShdw>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3" name="Line"/>
              <p:cNvSpPr/>
              <p:nvPr/>
            </p:nvSpPr>
            <p:spPr>
              <a:xfrm flipV="1">
                <a:off x="7500262" y="771045"/>
                <a:ext cx="1785938" cy="1351384"/>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sp>
            <p:nvSpPr>
              <p:cNvPr id="204" name="Line"/>
              <p:cNvSpPr/>
              <p:nvPr/>
            </p:nvSpPr>
            <p:spPr>
              <a:xfrm>
                <a:off x="7500262" y="4324502"/>
                <a:ext cx="1785938" cy="3491719"/>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6" name="Hβ"/>
            <p:cNvSpPr txBox="1"/>
            <p:nvPr/>
          </p:nvSpPr>
          <p:spPr>
            <a:xfrm>
              <a:off x="13898004" y="1345347"/>
              <a:ext cx="670484" cy="625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Hβ</a:t>
              </a:r>
            </a:p>
          </p:txBody>
        </p:sp>
        <p:sp>
          <p:nvSpPr>
            <p:cNvPr id="207" name="[ΟΙΙΙ] 4959/5007"/>
            <p:cNvSpPr txBox="1"/>
            <p:nvPr/>
          </p:nvSpPr>
          <p:spPr>
            <a:xfrm>
              <a:off x="10663583" y="1345347"/>
              <a:ext cx="3031669" cy="625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[ΟΙΙΙ] 4959/5007</a:t>
              </a:r>
            </a:p>
          </p:txBody>
        </p:sp>
      </p:grpSp>
      <p:sp>
        <p:nvSpPr>
          <p:cNvPr id="209" name="EW([OIII] 4959/5007) = 200/600 Å…"/>
          <p:cNvSpPr txBox="1"/>
          <p:nvPr/>
        </p:nvSpPr>
        <p:spPr>
          <a:xfrm>
            <a:off x="13572128" y="10358040"/>
            <a:ext cx="6455182" cy="1108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ctr" defTabSz="821531">
              <a:spcBef>
                <a:spcPts val="0"/>
              </a:spcBef>
              <a:defRPr sz="3200">
                <a:solidFill>
                  <a:srgbClr val="FFFB00"/>
                </a:solidFill>
                <a:latin typeface="Helvetica Light"/>
                <a:ea typeface="Helvetica Light"/>
                <a:cs typeface="Helvetica Light"/>
                <a:sym typeface="Helvetica Light"/>
              </a:defRPr>
            </a:pPr>
            <a:r>
              <a:t>EW([OIII] 4959/5007) = 200/600 Å</a:t>
            </a:r>
          </a:p>
          <a:p>
            <a:pPr algn="ctr" defTabSz="821531">
              <a:spcBef>
                <a:spcPts val="0"/>
              </a:spcBef>
              <a:defRPr sz="3200">
                <a:solidFill>
                  <a:srgbClr val="FFFB00"/>
                </a:solidFill>
                <a:latin typeface="Helvetica Light"/>
                <a:ea typeface="Helvetica Light"/>
                <a:cs typeface="Helvetica Light"/>
                <a:sym typeface="Helvetica Light"/>
              </a:defRPr>
            </a:pPr>
            <a:r>
              <a:t>EW(Hβ) = 180 Å</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WFSS Operations"/>
          <p:cNvSpPr>
            <a:spLocks noGrp="1"/>
          </p:cNvSpPr>
          <p:nvPr>
            <p:ph type="title"/>
          </p:nvPr>
        </p:nvSpPr>
        <p:spPr>
          <a:prstGeom prst="rect">
            <a:avLst/>
          </a:prstGeom>
        </p:spPr>
        <p:txBody>
          <a:bodyPr/>
          <a:lstStyle/>
          <a:p>
            <a:r>
              <a:t>WFSS Operations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214"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15"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16"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7"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18"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9"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0"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1"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22"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23"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4"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5"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6"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7"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8"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9"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30"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1"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2"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3" name="No Dither"/>
          <p:cNvSpPr txBox="1"/>
          <p:nvPr/>
        </p:nvSpPr>
        <p:spPr>
          <a:xfrm>
            <a:off x="3829617" y="2197735"/>
            <a:ext cx="294772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34" name="Dither = 2"/>
          <p:cNvSpPr txBox="1"/>
          <p:nvPr/>
        </p:nvSpPr>
        <p:spPr>
          <a:xfrm>
            <a:off x="3829617" y="6321711"/>
            <a:ext cx="303794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35" name="Dither = 3,4,6,8,12,16"/>
          <p:cNvSpPr txBox="1"/>
          <p:nvPr/>
        </p:nvSpPr>
        <p:spPr>
          <a:xfrm>
            <a:off x="3784506" y="10445688"/>
            <a:ext cx="646633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238"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39"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40"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1"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2"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3"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4"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5"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6"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47"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8"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9"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0"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1"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2"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3"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4"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5"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6"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7" name="No Dither"/>
          <p:cNvSpPr txBox="1"/>
          <p:nvPr/>
        </p:nvSpPr>
        <p:spPr>
          <a:xfrm>
            <a:off x="3829617" y="2197735"/>
            <a:ext cx="294772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58" name="Dither = 2"/>
          <p:cNvSpPr txBox="1"/>
          <p:nvPr/>
        </p:nvSpPr>
        <p:spPr>
          <a:xfrm>
            <a:off x="3829617" y="6321711"/>
            <a:ext cx="303794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59"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0"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1"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2"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3"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4"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5"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6"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7"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8"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9"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70" name="Dither = 3,4,6,8,12,16"/>
          <p:cNvSpPr txBox="1"/>
          <p:nvPr/>
        </p:nvSpPr>
        <p:spPr>
          <a:xfrm>
            <a:off x="3795881" y="10445127"/>
            <a:ext cx="646633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273"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74"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75"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6"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7"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8"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9"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80"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81"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82"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3"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4"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5"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6"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7"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8"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9"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0"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1"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2" name="No Dither"/>
          <p:cNvSpPr txBox="1"/>
          <p:nvPr/>
        </p:nvSpPr>
        <p:spPr>
          <a:xfrm>
            <a:off x="3829617" y="2197735"/>
            <a:ext cx="294772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93" name="Dither = 2"/>
          <p:cNvSpPr txBox="1"/>
          <p:nvPr/>
        </p:nvSpPr>
        <p:spPr>
          <a:xfrm>
            <a:off x="3829617" y="6321711"/>
            <a:ext cx="303794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94"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95"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6"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7"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8"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99"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0"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301"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2"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3"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4"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5" name="Dither = 3,4,6,8,12,16"/>
          <p:cNvSpPr txBox="1"/>
          <p:nvPr/>
        </p:nvSpPr>
        <p:spPr>
          <a:xfrm>
            <a:off x="3795881" y="10445127"/>
            <a:ext cx="646633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grpSp>
        <p:nvGrpSpPr>
          <p:cNvPr id="311" name="Group"/>
          <p:cNvGrpSpPr/>
          <p:nvPr/>
        </p:nvGrpSpPr>
        <p:grpSpPr>
          <a:xfrm>
            <a:off x="10663668" y="2313711"/>
            <a:ext cx="6089832" cy="7436613"/>
            <a:chOff x="0" y="0"/>
            <a:chExt cx="6089831" cy="7436611"/>
          </a:xfrm>
        </p:grpSpPr>
        <p:grpSp>
          <p:nvGrpSpPr>
            <p:cNvPr id="309" name="Group"/>
            <p:cNvGrpSpPr/>
            <p:nvPr/>
          </p:nvGrpSpPr>
          <p:grpSpPr>
            <a:xfrm>
              <a:off x="279779" y="1248342"/>
              <a:ext cx="5810053" cy="6188270"/>
              <a:chOff x="0" y="0"/>
              <a:chExt cx="5810052" cy="6188268"/>
            </a:xfrm>
          </p:grpSpPr>
          <p:sp>
            <p:nvSpPr>
              <p:cNvPr id="306" name="Rectangle"/>
              <p:cNvSpPr/>
              <p:nvPr/>
            </p:nvSpPr>
            <p:spPr>
              <a:xfrm>
                <a:off x="15346" y="0"/>
                <a:ext cx="2261756" cy="2228416"/>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7" name="Rectangle"/>
              <p:cNvSpPr/>
              <p:nvPr/>
            </p:nvSpPr>
            <p:spPr>
              <a:xfrm>
                <a:off x="0" y="3959852"/>
                <a:ext cx="2261755"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8" name="Rectangle"/>
              <p:cNvSpPr/>
              <p:nvPr/>
            </p:nvSpPr>
            <p:spPr>
              <a:xfrm>
                <a:off x="3522897" y="3959852"/>
                <a:ext cx="2287156"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310" name="Single Grism"/>
            <p:cNvSpPr txBox="1"/>
            <p:nvPr/>
          </p:nvSpPr>
          <p:spPr>
            <a:xfrm>
              <a:off x="0" y="-1"/>
              <a:ext cx="3716427" cy="939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latin typeface="Avenir Heavy"/>
                  <a:ea typeface="Avenir Heavy"/>
                  <a:cs typeface="Avenir Heavy"/>
                  <a:sym typeface="Avenir Heavy"/>
                </a:defRPr>
              </a:lvl1pPr>
            </a:lstStyle>
            <a:p>
              <a:r>
                <a:t>Single Grism</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pic>
        <p:nvPicPr>
          <p:cNvPr id="314"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15" name="DIRECT"/>
          <p:cNvSpPr/>
          <p:nvPr/>
        </p:nvSpPr>
        <p:spPr>
          <a:xfrm>
            <a:off x="5900386" y="4558575"/>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16" name="GR150R"/>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17" name="GR150C"/>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8" name="GR150C"/>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9" name="GR150R"/>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20" name="NDITHER=2…"/>
          <p:cNvSpPr txBox="1"/>
          <p:nvPr/>
        </p:nvSpPr>
        <p:spPr>
          <a:xfrm>
            <a:off x="15914608" y="1740654"/>
            <a:ext cx="4250437" cy="2870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NDITHER=2</a:t>
            </a:r>
          </a:p>
          <a:p>
            <a:r>
              <a:t>GRISM=BOTH</a:t>
            </a:r>
          </a:p>
          <a:p>
            <a:r>
              <a:t>1 filter</a:t>
            </a:r>
          </a:p>
        </p:txBody>
      </p:sp>
      <p:sp>
        <p:nvSpPr>
          <p:cNvPr id="321" name="DIRECT"/>
          <p:cNvSpPr/>
          <p:nvPr/>
        </p:nvSpPr>
        <p:spPr>
          <a:xfrm>
            <a:off x="6897208" y="3628078"/>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P spid="316" grpId="2" animBg="1" advAuto="0"/>
      <p:bldP spid="317" grpId="3" animBg="1" advAuto="0"/>
      <p:bldP spid="318" grpId="4" animBg="1" advAuto="0"/>
      <p:bldP spid="319" grpId="5" animBg="1" advAuto="0"/>
      <p:bldP spid="321"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324" name="Option to use single grism (GR150C or GR150R) or BOTH…"/>
          <p:cNvSpPr>
            <a:spLocks noGrp="1"/>
          </p:cNvSpPr>
          <p:nvPr>
            <p:ph type="body" idx="1"/>
          </p:nvPr>
        </p:nvSpPr>
        <p:spPr>
          <a:prstGeom prst="rect">
            <a:avLst/>
          </a:prstGeom>
        </p:spPr>
        <p:txBody>
          <a:bodyPr/>
          <a:lstStyle/>
          <a:p>
            <a:endParaRPr/>
          </a:p>
          <a:p>
            <a:r>
              <a:t>Option to use single grism (</a:t>
            </a:r>
            <a:r>
              <a:rPr>
                <a:latin typeface="Avenir Heavy"/>
                <a:ea typeface="Avenir Heavy"/>
                <a:cs typeface="Avenir Heavy"/>
                <a:sym typeface="Avenir Heavy"/>
              </a:rPr>
              <a:t>GR150C</a:t>
            </a:r>
            <a:r>
              <a:t> or </a:t>
            </a:r>
            <a:r>
              <a:rPr>
                <a:latin typeface="Avenir Heavy"/>
                <a:ea typeface="Avenir Heavy"/>
                <a:cs typeface="Avenir Heavy"/>
                <a:sym typeface="Avenir Heavy"/>
              </a:rPr>
              <a:t>GR150R</a:t>
            </a:r>
            <a:r>
              <a:t>) or </a:t>
            </a:r>
            <a:r>
              <a:rPr>
                <a:latin typeface="Avenir Heavy"/>
                <a:ea typeface="Avenir Heavy"/>
                <a:cs typeface="Avenir Heavy"/>
                <a:sym typeface="Avenir Heavy"/>
              </a:rPr>
              <a:t>BOTH</a:t>
            </a:r>
          </a:p>
          <a:p>
            <a:r>
              <a:t>Dither Pattern Size: </a:t>
            </a:r>
            <a:r>
              <a:rPr>
                <a:latin typeface="Avenir Heavy"/>
                <a:ea typeface="Avenir Heavy"/>
                <a:cs typeface="Avenir Heavy"/>
                <a:sym typeface="Avenir Heavy"/>
              </a:rPr>
              <a:t>SMALL</a:t>
            </a:r>
            <a:r>
              <a:t> (0.3”), </a:t>
            </a:r>
            <a:r>
              <a:rPr>
                <a:latin typeface="Avenir Heavy"/>
                <a:ea typeface="Avenir Heavy"/>
                <a:cs typeface="Avenir Heavy"/>
                <a:sym typeface="Avenir Heavy"/>
              </a:rPr>
              <a:t>MEDIUM</a:t>
            </a:r>
            <a:r>
              <a:t> (0.6”) or </a:t>
            </a:r>
            <a:r>
              <a:rPr>
                <a:latin typeface="Avenir Heavy"/>
                <a:ea typeface="Avenir Heavy"/>
                <a:cs typeface="Avenir Heavy"/>
                <a:sym typeface="Avenir Heavy"/>
              </a:rPr>
              <a:t>LARGE</a:t>
            </a:r>
            <a:r>
              <a:t> (1.2”)</a:t>
            </a:r>
          </a:p>
          <a:p>
            <a:r>
              <a:t>Always use </a:t>
            </a:r>
            <a:r>
              <a:rPr>
                <a:latin typeface="Avenir Heavy"/>
                <a:ea typeface="Avenir Heavy"/>
                <a:cs typeface="Avenir Heavy"/>
                <a:sym typeface="Avenir Heavy"/>
              </a:rPr>
              <a:t>FULL</a:t>
            </a:r>
            <a:r>
              <a:t> array for science mode</a:t>
            </a:r>
          </a:p>
        </p:txBody>
      </p:sp>
      <p:sp>
        <p:nvSpPr>
          <p:cNvPr id="325" name="NIRISS Operations"/>
          <p:cNvSpPr>
            <a:spLocks noGrp="1"/>
          </p:cNvSpPr>
          <p:nvPr>
            <p:ph type="title"/>
          </p:nvPr>
        </p:nvSpPr>
        <p:spPr>
          <a:prstGeom prst="rect">
            <a:avLst/>
          </a:prstGeom>
        </p:spPr>
        <p:txBody>
          <a:bodyPr/>
          <a:lstStyle/>
          <a:p>
            <a:r>
              <a:t>NIRISS Operations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rism.mp4" descr="prism.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85"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86" name="Dispersion by a Prism"/>
          <p:cNvSpPr>
            <a:spLocks noGrp="1"/>
          </p:cNvSpPr>
          <p:nvPr>
            <p:ph type="title"/>
          </p:nvPr>
        </p:nvSpPr>
        <p:spPr>
          <a:prstGeom prst="rect">
            <a:avLst/>
          </a:prstGeom>
        </p:spPr>
        <p:txBody>
          <a:bodyPr/>
          <a:lstStyle/>
          <a:p>
            <a:r>
              <a:t>Dispersion by a Prism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328" name="NIRCam Operations"/>
          <p:cNvSpPr>
            <a:spLocks noGrp="1"/>
          </p:cNvSpPr>
          <p:nvPr>
            <p:ph type="title"/>
          </p:nvPr>
        </p:nvSpPr>
        <p:spPr>
          <a:prstGeom prst="rect">
            <a:avLst/>
          </a:prstGeom>
        </p:spPr>
        <p:txBody>
          <a:bodyPr/>
          <a:lstStyle/>
          <a:p>
            <a:r>
              <a:t>NIRCam Operations</a:t>
            </a:r>
          </a:p>
        </p:txBody>
      </p:sp>
      <p:sp>
        <p:nvSpPr>
          <p:cNvPr id="329" name="Direct"/>
          <p:cNvSpPr/>
          <p:nvPr/>
        </p:nvSpPr>
        <p:spPr>
          <a:xfrm>
            <a:off x="4517225"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30" name="GRISMR"/>
          <p:cNvSpPr/>
          <p:nvPr/>
        </p:nvSpPr>
        <p:spPr>
          <a:xfrm>
            <a:off x="2040675"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1" name="Single Grism - No Direct Image"/>
          <p:cNvSpPr txBox="1"/>
          <p:nvPr/>
        </p:nvSpPr>
        <p:spPr>
          <a:xfrm>
            <a:off x="2051617" y="2197735"/>
            <a:ext cx="8976666"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No Direct Image</a:t>
            </a:r>
          </a:p>
        </p:txBody>
      </p:sp>
      <p:sp>
        <p:nvSpPr>
          <p:cNvPr id="332" name="dither"/>
          <p:cNvSpPr/>
          <p:nvPr/>
        </p:nvSpPr>
        <p:spPr>
          <a:xfrm rot="16200000">
            <a:off x="3780934" y="411001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3" name="GRISMR"/>
          <p:cNvSpPr/>
          <p:nvPr/>
        </p:nvSpPr>
        <p:spPr>
          <a:xfrm>
            <a:off x="5483131"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4" name="dither"/>
          <p:cNvSpPr/>
          <p:nvPr/>
        </p:nvSpPr>
        <p:spPr>
          <a:xfrm rot="16200000">
            <a:off x="7223390" y="411001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5" name="…"/>
          <p:cNvSpPr txBox="1"/>
          <p:nvPr/>
        </p:nvSpPr>
        <p:spPr>
          <a:xfrm>
            <a:off x="9073300" y="3296371"/>
            <a:ext cx="2019301" cy="2705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5000"/>
            </a:lvl1pPr>
          </a:lstStyle>
          <a:p>
            <a:r>
              <a:t>…</a:t>
            </a:r>
          </a:p>
        </p:txBody>
      </p:sp>
      <p:sp>
        <p:nvSpPr>
          <p:cNvPr id="336" name="GRISMR"/>
          <p:cNvSpPr/>
          <p:nvPr/>
        </p:nvSpPr>
        <p:spPr>
          <a:xfrm>
            <a:off x="11399502"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7" name="Single Grism - With Dithers and Direct Images"/>
          <p:cNvSpPr txBox="1"/>
          <p:nvPr/>
        </p:nvSpPr>
        <p:spPr>
          <a:xfrm>
            <a:off x="2051617" y="6672509"/>
            <a:ext cx="13223140"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With Dithers and Direct Images</a:t>
            </a:r>
          </a:p>
        </p:txBody>
      </p:sp>
      <p:sp>
        <p:nvSpPr>
          <p:cNvPr id="338" name="GRISMR"/>
          <p:cNvSpPr/>
          <p:nvPr/>
        </p:nvSpPr>
        <p:spPr>
          <a:xfrm>
            <a:off x="2040675" y="8059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9" name="dither"/>
          <p:cNvSpPr/>
          <p:nvPr/>
        </p:nvSpPr>
        <p:spPr>
          <a:xfrm rot="16200000">
            <a:off x="6376943" y="8546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0" name="Direct"/>
          <p:cNvSpPr/>
          <p:nvPr/>
        </p:nvSpPr>
        <p:spPr>
          <a:xfrm>
            <a:off x="10675149"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41" name="GRISMR"/>
          <p:cNvSpPr/>
          <p:nvPr/>
        </p:nvSpPr>
        <p:spPr>
          <a:xfrm>
            <a:off x="8198598" y="8059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42" name="dither"/>
          <p:cNvSpPr/>
          <p:nvPr/>
        </p:nvSpPr>
        <p:spPr>
          <a:xfrm rot="16200000">
            <a:off x="12534866" y="8546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3" name="…"/>
          <p:cNvSpPr txBox="1"/>
          <p:nvPr/>
        </p:nvSpPr>
        <p:spPr>
          <a:xfrm>
            <a:off x="14389949" y="7732461"/>
            <a:ext cx="2019301" cy="2705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5000"/>
            </a:lvl1pPr>
          </a:lstStyle>
          <a:p>
            <a:r>
              <a:t>…</a:t>
            </a:r>
          </a:p>
        </p:txBody>
      </p:sp>
      <p:sp>
        <p:nvSpPr>
          <p:cNvPr id="344" name="Direct…"/>
          <p:cNvSpPr/>
          <p:nvPr/>
        </p:nvSpPr>
        <p:spPr>
          <a:xfrm>
            <a:off x="17766393" y="8059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45" name="dither"/>
          <p:cNvSpPr/>
          <p:nvPr/>
        </p:nvSpPr>
        <p:spPr>
          <a:xfrm rot="16200000">
            <a:off x="16020975" y="8546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6" name="Direct…"/>
          <p:cNvSpPr/>
          <p:nvPr/>
        </p:nvSpPr>
        <p:spPr>
          <a:xfrm>
            <a:off x="21514973" y="8059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47" name="dither"/>
          <p:cNvSpPr/>
          <p:nvPr/>
        </p:nvSpPr>
        <p:spPr>
          <a:xfrm rot="16200000">
            <a:off x="19769556" y="8546100"/>
            <a:ext cx="2140041"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8" name="Line"/>
          <p:cNvSpPr/>
          <p:nvPr/>
        </p:nvSpPr>
        <p:spPr>
          <a:xfrm>
            <a:off x="2066927" y="2205878"/>
            <a:ext cx="12452969" cy="401712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49" name="Line"/>
          <p:cNvSpPr/>
          <p:nvPr/>
        </p:nvSpPr>
        <p:spPr>
          <a:xfrm flipV="1">
            <a:off x="2179405" y="2448823"/>
            <a:ext cx="12228013" cy="353123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50" name="Not recommended (if even allowed)"/>
          <p:cNvSpPr txBox="1"/>
          <p:nvPr/>
        </p:nvSpPr>
        <p:spPr>
          <a:xfrm>
            <a:off x="10619672" y="1459110"/>
            <a:ext cx="10386671"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2600"/>
                </a:solidFill>
                <a:latin typeface="Avenir Heavy"/>
                <a:ea typeface="Avenir Heavy"/>
                <a:cs typeface="Avenir Heavy"/>
                <a:sym typeface="Avenir Heavy"/>
              </a:defRPr>
            </a:lvl1pPr>
          </a:lstStyle>
          <a:p>
            <a:r>
              <a:t>Not recommended (if even allowed)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53" name="NIRCam Operations"/>
          <p:cNvSpPr>
            <a:spLocks noGrp="1"/>
          </p:cNvSpPr>
          <p:nvPr>
            <p:ph type="title"/>
          </p:nvPr>
        </p:nvSpPr>
        <p:spPr>
          <a:prstGeom prst="rect">
            <a:avLst/>
          </a:prstGeom>
        </p:spPr>
        <p:txBody>
          <a:bodyPr/>
          <a:lstStyle/>
          <a:p>
            <a:r>
              <a:t>NIRCam Operations</a:t>
            </a:r>
          </a:p>
        </p:txBody>
      </p:sp>
      <p:sp>
        <p:nvSpPr>
          <p:cNvPr id="354" name="Direct"/>
          <p:cNvSpPr/>
          <p:nvPr/>
        </p:nvSpPr>
        <p:spPr>
          <a:xfrm>
            <a:off x="4517225"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5" name="Both Grisms - With Dithers and Direct Images"/>
          <p:cNvSpPr txBox="1"/>
          <p:nvPr/>
        </p:nvSpPr>
        <p:spPr>
          <a:xfrm>
            <a:off x="2051617" y="3624509"/>
            <a:ext cx="1309756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Both Grisms - With Dithers and Direct Images</a:t>
            </a:r>
          </a:p>
        </p:txBody>
      </p:sp>
      <p:sp>
        <p:nvSpPr>
          <p:cNvPr id="356" name="GRISMR"/>
          <p:cNvSpPr/>
          <p:nvPr/>
        </p:nvSpPr>
        <p:spPr>
          <a:xfrm>
            <a:off x="2040675" y="5011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57" name="dither"/>
          <p:cNvSpPr/>
          <p:nvPr/>
        </p:nvSpPr>
        <p:spPr>
          <a:xfrm rot="16200000">
            <a:off x="6376943" y="5498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58" name="Direct"/>
          <p:cNvSpPr/>
          <p:nvPr/>
        </p:nvSpPr>
        <p:spPr>
          <a:xfrm>
            <a:off x="10675149"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9" name="GRISMR"/>
          <p:cNvSpPr/>
          <p:nvPr/>
        </p:nvSpPr>
        <p:spPr>
          <a:xfrm>
            <a:off x="8198598" y="5011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60" name="dither"/>
          <p:cNvSpPr/>
          <p:nvPr/>
        </p:nvSpPr>
        <p:spPr>
          <a:xfrm rot="16200000">
            <a:off x="12534866" y="5498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1" name="…"/>
          <p:cNvSpPr txBox="1"/>
          <p:nvPr/>
        </p:nvSpPr>
        <p:spPr>
          <a:xfrm>
            <a:off x="14389949" y="4684461"/>
            <a:ext cx="2019301" cy="2705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5000"/>
            </a:lvl1pPr>
          </a:lstStyle>
          <a:p>
            <a:r>
              <a:t>…</a:t>
            </a:r>
          </a:p>
        </p:txBody>
      </p:sp>
      <p:sp>
        <p:nvSpPr>
          <p:cNvPr id="362" name="Direct…"/>
          <p:cNvSpPr/>
          <p:nvPr/>
        </p:nvSpPr>
        <p:spPr>
          <a:xfrm>
            <a:off x="17766393" y="5011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63" name="dither"/>
          <p:cNvSpPr/>
          <p:nvPr/>
        </p:nvSpPr>
        <p:spPr>
          <a:xfrm rot="16200000">
            <a:off x="16020975" y="5498100"/>
            <a:ext cx="2140042"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4" name="Direct…"/>
          <p:cNvSpPr/>
          <p:nvPr/>
        </p:nvSpPr>
        <p:spPr>
          <a:xfrm>
            <a:off x="21514973" y="5011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65" name="dither"/>
          <p:cNvSpPr/>
          <p:nvPr/>
        </p:nvSpPr>
        <p:spPr>
          <a:xfrm rot="16200000">
            <a:off x="19769556" y="5498100"/>
            <a:ext cx="2140041" cy="1077823"/>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6" name="Direct"/>
          <p:cNvSpPr/>
          <p:nvPr/>
        </p:nvSpPr>
        <p:spPr>
          <a:xfrm>
            <a:off x="4528249"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67" name="GRISMC"/>
          <p:cNvSpPr/>
          <p:nvPr/>
        </p:nvSpPr>
        <p:spPr>
          <a:xfrm>
            <a:off x="2051698"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68" name="dither"/>
          <p:cNvSpPr/>
          <p:nvPr/>
        </p:nvSpPr>
        <p:spPr>
          <a:xfrm rot="16200000">
            <a:off x="6387967" y="7944625"/>
            <a:ext cx="2140041"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9" name="Direct"/>
          <p:cNvSpPr/>
          <p:nvPr/>
        </p:nvSpPr>
        <p:spPr>
          <a:xfrm>
            <a:off x="10686173"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70" name="GRISMC"/>
          <p:cNvSpPr/>
          <p:nvPr/>
        </p:nvSpPr>
        <p:spPr>
          <a:xfrm>
            <a:off x="8209622"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71" name="dither"/>
          <p:cNvSpPr/>
          <p:nvPr/>
        </p:nvSpPr>
        <p:spPr>
          <a:xfrm rot="16200000">
            <a:off x="12545890" y="7944625"/>
            <a:ext cx="2140042"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2" name="…"/>
          <p:cNvSpPr txBox="1"/>
          <p:nvPr/>
        </p:nvSpPr>
        <p:spPr>
          <a:xfrm>
            <a:off x="14400973" y="7130985"/>
            <a:ext cx="2019301" cy="2705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5000"/>
            </a:lvl1pPr>
          </a:lstStyle>
          <a:p>
            <a:r>
              <a:t>…</a:t>
            </a:r>
          </a:p>
        </p:txBody>
      </p:sp>
      <p:sp>
        <p:nvSpPr>
          <p:cNvPr id="373" name="Direct…"/>
          <p:cNvSpPr/>
          <p:nvPr/>
        </p:nvSpPr>
        <p:spPr>
          <a:xfrm>
            <a:off x="1777741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74" name="dither"/>
          <p:cNvSpPr/>
          <p:nvPr/>
        </p:nvSpPr>
        <p:spPr>
          <a:xfrm rot="16200000">
            <a:off x="16031999" y="7944625"/>
            <a:ext cx="2140042"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5" name="Direct…"/>
          <p:cNvSpPr/>
          <p:nvPr/>
        </p:nvSpPr>
        <p:spPr>
          <a:xfrm>
            <a:off x="2152599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ma14="http://schemas.microsoft.com/office/mac/drawingml/2011/main" xmlns=""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76" name="dither"/>
          <p:cNvSpPr/>
          <p:nvPr/>
        </p:nvSpPr>
        <p:spPr>
          <a:xfrm rot="16200000">
            <a:off x="19780580" y="7944625"/>
            <a:ext cx="2140041" cy="1077822"/>
          </a:xfrm>
          <a:prstGeom prst="ellipse">
            <a:avLst/>
          </a:prstGeom>
          <a:solidFill>
            <a:srgbClr val="00F900"/>
          </a:solidFill>
          <a:ln w="12700">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7" name="1st"/>
          <p:cNvSpPr txBox="1"/>
          <p:nvPr/>
        </p:nvSpPr>
        <p:spPr>
          <a:xfrm>
            <a:off x="873999" y="5567111"/>
            <a:ext cx="982981"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1st</a:t>
            </a:r>
          </a:p>
        </p:txBody>
      </p:sp>
      <p:sp>
        <p:nvSpPr>
          <p:cNvPr id="378" name="2nd"/>
          <p:cNvSpPr txBox="1"/>
          <p:nvPr/>
        </p:nvSpPr>
        <p:spPr>
          <a:xfrm>
            <a:off x="873999" y="8013636"/>
            <a:ext cx="1209142"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2nd</a:t>
            </a:r>
          </a:p>
        </p:txBody>
      </p:sp>
      <p:sp>
        <p:nvSpPr>
          <p:cNvPr id="379" name="Add more such sequences if other blocking filters are needed"/>
          <p:cNvSpPr txBox="1"/>
          <p:nvPr/>
        </p:nvSpPr>
        <p:spPr>
          <a:xfrm>
            <a:off x="2351097" y="10726728"/>
            <a:ext cx="17692117"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Add more such sequences if other blocking filters are needed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pic>
        <p:nvPicPr>
          <p:cNvPr id="382"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83" name="NDITHER=2…"/>
          <p:cNvSpPr txBox="1"/>
          <p:nvPr/>
        </p:nvSpPr>
        <p:spPr>
          <a:xfrm>
            <a:off x="15914608" y="1740654"/>
            <a:ext cx="3628645" cy="2870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NDITHER=2</a:t>
            </a:r>
          </a:p>
          <a:p>
            <a:r>
              <a:t>GRISMR</a:t>
            </a:r>
          </a:p>
          <a:p>
            <a:r>
              <a:t>1 filter</a:t>
            </a:r>
          </a:p>
        </p:txBody>
      </p:sp>
      <p:grpSp>
        <p:nvGrpSpPr>
          <p:cNvPr id="389" name="Group"/>
          <p:cNvGrpSpPr/>
          <p:nvPr/>
        </p:nvGrpSpPr>
        <p:grpSpPr>
          <a:xfrm>
            <a:off x="5917800" y="3949700"/>
            <a:ext cx="5842001" cy="5816600"/>
            <a:chOff x="0" y="0"/>
            <a:chExt cx="5842000" cy="5816600"/>
          </a:xfrm>
        </p:grpSpPr>
        <p:sp>
          <p:nvSpPr>
            <p:cNvPr id="384"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88" name="Group"/>
            <p:cNvGrpSpPr/>
            <p:nvPr/>
          </p:nvGrpSpPr>
          <p:grpSpPr>
            <a:xfrm>
              <a:off x="413322" y="910579"/>
              <a:ext cx="4145957" cy="3029261"/>
              <a:chOff x="0" y="0"/>
              <a:chExt cx="4145955" cy="3029260"/>
            </a:xfrm>
          </p:grpSpPr>
          <p:sp>
            <p:nvSpPr>
              <p:cNvPr id="385"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6"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7"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grpSp>
        <p:nvGrpSpPr>
          <p:cNvPr id="395" name="Group"/>
          <p:cNvGrpSpPr/>
          <p:nvPr/>
        </p:nvGrpSpPr>
        <p:grpSpPr>
          <a:xfrm>
            <a:off x="6285605" y="3398813"/>
            <a:ext cx="5842001" cy="5816601"/>
            <a:chOff x="0" y="0"/>
            <a:chExt cx="5842000" cy="5816600"/>
          </a:xfrm>
        </p:grpSpPr>
        <p:sp>
          <p:nvSpPr>
            <p:cNvPr id="390"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94" name="Group"/>
            <p:cNvGrpSpPr/>
            <p:nvPr/>
          </p:nvGrpSpPr>
          <p:grpSpPr>
            <a:xfrm>
              <a:off x="36189" y="1393669"/>
              <a:ext cx="4145956" cy="3029262"/>
              <a:chOff x="0" y="0"/>
              <a:chExt cx="4145955" cy="3029260"/>
            </a:xfrm>
          </p:grpSpPr>
          <p:sp>
            <p:nvSpPr>
              <p:cNvPr id="391"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2"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3"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sp>
        <p:nvSpPr>
          <p:cNvPr id="396" name="DIRECT"/>
          <p:cNvSpPr/>
          <p:nvPr/>
        </p:nvSpPr>
        <p:spPr>
          <a:xfrm>
            <a:off x="6285605" y="3398813"/>
            <a:ext cx="5842001" cy="5816601"/>
          </a:xfrm>
          <a:prstGeom prst="rect">
            <a:avLst/>
          </a:prstGeom>
          <a:solidFill>
            <a:schemeClr val="accent1">
              <a:satOff val="4810"/>
              <a:lumOff val="21155"/>
              <a:alpha val="83526"/>
            </a:schemeClr>
          </a:solidFill>
          <a:ln w="38100">
            <a:solidFill>
              <a:srgbClr val="0433FF">
                <a:alpha val="83526"/>
              </a:srgb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97" name="DIRECT OUT OF FIELD #1"/>
          <p:cNvSpPr/>
          <p:nvPr/>
        </p:nvSpPr>
        <p:spPr>
          <a:xfrm>
            <a:off x="7899324" y="3398813"/>
            <a:ext cx="5842001" cy="5816601"/>
          </a:xfrm>
          <a:prstGeom prst="rect">
            <a:avLst/>
          </a:prstGeom>
          <a:solidFill>
            <a:schemeClr val="accent1">
              <a:satOff val="4810"/>
              <a:lumOff val="21155"/>
              <a:alpha val="73453"/>
            </a:schemeClr>
          </a:solidFill>
          <a:ln w="38100">
            <a:solidFill>
              <a:srgbClr val="0433FF">
                <a:alpha val="73453"/>
              </a:srgb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#1</a:t>
            </a:r>
          </a:p>
        </p:txBody>
      </p:sp>
      <p:sp>
        <p:nvSpPr>
          <p:cNvPr id="398" name="DIRECT OUT OF FIELD #2"/>
          <p:cNvSpPr/>
          <p:nvPr/>
        </p:nvSpPr>
        <p:spPr>
          <a:xfrm>
            <a:off x="4158847" y="3398813"/>
            <a:ext cx="5842001" cy="5816601"/>
          </a:xfrm>
          <a:prstGeom prst="rect">
            <a:avLst/>
          </a:prstGeom>
          <a:solidFill>
            <a:schemeClr val="accent1">
              <a:satOff val="4810"/>
              <a:lumOff val="21155"/>
              <a:alpha val="74210"/>
            </a:schemeClr>
          </a:solidFill>
          <a:ln w="38100">
            <a:solidFill>
              <a:srgbClr val="0433FF">
                <a:alpha val="74210"/>
              </a:srgbClr>
            </a:solidFill>
            <a:miter lim="400000"/>
          </a:ln>
          <a:extLst>
            <a:ext uri="{C572A759-6A51-4108-AA02-DFA0A04FC94B}">
              <ma14:wrappingTextBoxFlag xmlns:ma14="http://schemas.microsoft.com/office/mac/drawingml/2011/main" xmlns=""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animBg="1" advAuto="0"/>
      <p:bldP spid="395" grpId="2" animBg="1" advAuto="0"/>
      <p:bldP spid="396" grpId="3" animBg="1" advAuto="0"/>
      <p:bldP spid="397" grpId="4" animBg="1" advAuto="0"/>
      <p:bldP spid="398" grpId="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401" name="It is advised to take a direct image in the same blocking filters for the purpose of accurate wavelength calibration. The NIRCam WFSS sequence does not include the direct images in the same cross filter by default.…"/>
          <p:cNvSpPr>
            <a:spLocks noGrp="1"/>
          </p:cNvSpPr>
          <p:nvPr>
            <p:ph type="body" idx="1"/>
          </p:nvPr>
        </p:nvSpPr>
        <p:spPr>
          <a:xfrm>
            <a:off x="1248833" y="1964266"/>
            <a:ext cx="19914925" cy="9296401"/>
          </a:xfrm>
          <a:prstGeom prst="rect">
            <a:avLst/>
          </a:prstGeom>
        </p:spPr>
        <p:txBody>
          <a:bodyPr>
            <a:noAutofit/>
          </a:bodyPr>
          <a:lstStyle/>
          <a:p>
            <a:pPr marL="533400" indent="-533400" defTabSz="693419">
              <a:spcBef>
                <a:spcPts val="800"/>
              </a:spcBef>
              <a:defRPr sz="4032"/>
            </a:pPr>
            <a:endParaRPr sz="3000" dirty="0"/>
          </a:p>
          <a:p>
            <a:pPr marL="533400" indent="-533400" algn="just" defTabSz="384047">
              <a:lnSpc>
                <a:spcPts val="7200"/>
              </a:lnSpc>
              <a:spcBef>
                <a:spcPts val="0"/>
              </a:spcBef>
              <a:buClrTx/>
              <a:defRPr sz="4032"/>
            </a:pPr>
            <a:r>
              <a:rPr sz="3000" dirty="0"/>
              <a:t>It is </a:t>
            </a:r>
            <a:r>
              <a:rPr sz="3000" dirty="0">
                <a:latin typeface="Avenir Heavy"/>
                <a:ea typeface="Avenir Heavy"/>
                <a:cs typeface="Avenir Heavy"/>
                <a:sym typeface="Avenir Heavy"/>
              </a:rPr>
              <a:t>advised to take a direct image</a:t>
            </a:r>
            <a:r>
              <a:rPr sz="3000" dirty="0"/>
              <a:t> in the same blocking filters for the purpose of accurate wavelength calibration. The NIRCam WFSS sequence does not include the direct images in the same cross filter by default.</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Short wavelength imaging will occur simultaneously with the grism </a:t>
            </a:r>
            <a:r>
              <a:rPr sz="3000" dirty="0"/>
              <a:t>integrations which typically have long integrations. Saturation in the SW imaging can be a concern and can be mitigated with suitable choice of filters and exposure parameters.</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Transmission of the Module B grism is 25% less</a:t>
            </a:r>
            <a:r>
              <a:rPr sz="3000" dirty="0"/>
              <a:t> than that in Module A because it lacks AR coating on one surface.</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Coordinated Parallel</a:t>
            </a:r>
            <a:r>
              <a:rPr sz="3000" dirty="0"/>
              <a:t> (MIRI or NIRISS imaging) is allowed with NIRCam WFSS.</a:t>
            </a:r>
          </a:p>
          <a:p>
            <a:pPr marL="533400" indent="-533400" algn="just" defTabSz="384047">
              <a:lnSpc>
                <a:spcPts val="7100"/>
              </a:lnSpc>
              <a:spcBef>
                <a:spcPts val="0"/>
              </a:spcBef>
              <a:buClrTx/>
              <a:defRPr sz="4032"/>
            </a:pPr>
            <a:r>
              <a:rPr sz="3000" dirty="0"/>
              <a:t>For red filters, </a:t>
            </a:r>
            <a:r>
              <a:rPr sz="3000" dirty="0">
                <a:latin typeface="Avenir Heavy"/>
                <a:ea typeface="Avenir Heavy"/>
                <a:cs typeface="Avenir Heavy"/>
                <a:sym typeface="Avenir Heavy"/>
              </a:rPr>
              <a:t>background subtraction</a:t>
            </a:r>
            <a:r>
              <a:rPr sz="3000" dirty="0"/>
              <a:t> is important. You need several dither positions to build up the sky image.</a:t>
            </a:r>
          </a:p>
        </p:txBody>
      </p:sp>
      <p:sp>
        <p:nvSpPr>
          <p:cNvPr id="402" name="NIRCam Operations"/>
          <p:cNvSpPr>
            <a:spLocks noGrp="1"/>
          </p:cNvSpPr>
          <p:nvPr>
            <p:ph type="title"/>
          </p:nvPr>
        </p:nvSpPr>
        <p:spPr>
          <a:prstGeom prst="rect">
            <a:avLst/>
          </a:prstGeom>
        </p:spPr>
        <p:txBody>
          <a:bodyPr/>
          <a:lstStyle/>
          <a:p>
            <a:r>
              <a:t>NIRCam Operations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405" name="End of the WFSS Session"/>
          <p:cNvSpPr>
            <a:spLocks noGrp="1"/>
          </p:cNvSpPr>
          <p:nvPr>
            <p:ph type="title"/>
          </p:nvPr>
        </p:nvSpPr>
        <p:spPr>
          <a:xfrm>
            <a:off x="3974274" y="1242113"/>
            <a:ext cx="19309673" cy="1587038"/>
          </a:xfrm>
          <a:prstGeom prst="rect">
            <a:avLst/>
          </a:prstGeom>
        </p:spPr>
        <p:txBody>
          <a:bodyPr/>
          <a:lstStyle/>
          <a:p>
            <a:r>
              <a:t>End of the WFSS Session</a:t>
            </a:r>
          </a:p>
        </p:txBody>
      </p:sp>
      <p:pic>
        <p:nvPicPr>
          <p:cNvPr id="406" name="KH_UKIRT+dark_cloud_aXeSIM_simulation_2016Apr13.png" descr="KH_UKIRT+dark_cloud_aXeSIM_simulation_2016Apr13.png"/>
          <p:cNvPicPr>
            <a:picLocks noChangeAspect="1"/>
          </p:cNvPicPr>
          <p:nvPr/>
        </p:nvPicPr>
        <p:blipFill>
          <a:blip r:embed="rId2"/>
          <a:stretch>
            <a:fillRect/>
          </a:stretch>
        </p:blipFill>
        <p:spPr>
          <a:xfrm>
            <a:off x="-19460" y="2965113"/>
            <a:ext cx="24422920" cy="7785774"/>
          </a:xfrm>
          <a:prstGeom prst="rect">
            <a:avLst/>
          </a:prstGeom>
          <a:ln w="12700">
            <a:miter lim="400000"/>
          </a:ln>
        </p:spPr>
      </p:pic>
      <p:sp>
        <p:nvSpPr>
          <p:cNvPr id="407" name="B335 Dark Cloud…"/>
          <p:cNvSpPr txBox="1"/>
          <p:nvPr/>
        </p:nvSpPr>
        <p:spPr>
          <a:xfrm>
            <a:off x="2664304" y="11096793"/>
            <a:ext cx="2940254" cy="1397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B335 Dark Cloud</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K-band, 3.2 hrs</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UKIRT</a:t>
            </a:r>
          </a:p>
        </p:txBody>
      </p:sp>
      <p:sp>
        <p:nvSpPr>
          <p:cNvPr id="408" name="NIRCam + F430M…"/>
          <p:cNvSpPr txBox="1"/>
          <p:nvPr/>
        </p:nvSpPr>
        <p:spPr>
          <a:xfrm>
            <a:off x="10653953" y="11096793"/>
            <a:ext cx="3076094" cy="1397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 + F430M</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1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Faint stars added</a:t>
            </a:r>
          </a:p>
        </p:txBody>
      </p:sp>
      <p:sp>
        <p:nvSpPr>
          <p:cNvPr id="409" name="NIRCam/Grism + F430M (30 sec)…"/>
          <p:cNvSpPr txBox="1"/>
          <p:nvPr/>
        </p:nvSpPr>
        <p:spPr>
          <a:xfrm>
            <a:off x="16712860" y="10820568"/>
            <a:ext cx="7261559" cy="1397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NIRCam/Grism + F430M (30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CO</a:t>
            </a:r>
            <a:r>
              <a:rPr baseline="-5999"/>
              <a:t>2</a:t>
            </a:r>
            <a:r>
              <a:t> ice absorption @4.3 μm will be seen in the spectra of the background stars.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upplementary Material"/>
          <p:cNvSpPr>
            <a:spLocks noGrp="1"/>
          </p:cNvSpPr>
          <p:nvPr>
            <p:ph type="title"/>
          </p:nvPr>
        </p:nvSpPr>
        <p:spPr>
          <a:prstGeom prst="rect">
            <a:avLst/>
          </a:prstGeom>
        </p:spPr>
        <p:txBody>
          <a:bodyPr/>
          <a:lstStyle/>
          <a:p>
            <a:r>
              <a:t>Supplementary Material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414" name="Sensitivities compared with NIRSpec"/>
          <p:cNvSpPr>
            <a:spLocks noGrp="1"/>
          </p:cNvSpPr>
          <p:nvPr>
            <p:ph type="title"/>
          </p:nvPr>
        </p:nvSpPr>
        <p:spPr>
          <a:prstGeom prst="rect">
            <a:avLst/>
          </a:prstGeom>
        </p:spPr>
        <p:txBody>
          <a:bodyPr/>
          <a:lstStyle/>
          <a:p>
            <a:r>
              <a:t>Sensitivities compared with NIRSpec</a:t>
            </a:r>
          </a:p>
        </p:txBody>
      </p:sp>
      <p:pic>
        <p:nvPicPr>
          <p:cNvPr id="415" name="Screen Shot 2016-05-17 at 11.08.53 AM.png" descr="Screen Shot 2016-05-17 at 11.08.53 AM.png"/>
          <p:cNvPicPr>
            <a:picLocks noChangeAspect="1"/>
          </p:cNvPicPr>
          <p:nvPr/>
        </p:nvPicPr>
        <p:blipFill>
          <a:blip r:embed="rId2"/>
          <a:stretch>
            <a:fillRect/>
          </a:stretch>
        </p:blipFill>
        <p:spPr>
          <a:xfrm>
            <a:off x="1767643" y="1780385"/>
            <a:ext cx="14914940" cy="10791698"/>
          </a:xfrm>
          <a:prstGeom prst="rect">
            <a:avLst/>
          </a:prstGeom>
          <a:ln w="12700">
            <a:miter lim="400000"/>
          </a:ln>
        </p:spPr>
      </p:pic>
      <p:sp>
        <p:nvSpPr>
          <p:cNvPr id="416" name="credit: E. Egami"/>
          <p:cNvSpPr txBox="1"/>
          <p:nvPr/>
        </p:nvSpPr>
        <p:spPr>
          <a:xfrm>
            <a:off x="17287980" y="6388099"/>
            <a:ext cx="4415029"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credit: E. Egami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sync.mp4" descr="sync.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89"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90" name="Diffraction of a Point Source"/>
          <p:cNvSpPr>
            <a:spLocks noGrp="1"/>
          </p:cNvSpPr>
          <p:nvPr>
            <p:ph type="title"/>
          </p:nvPr>
        </p:nvSpPr>
        <p:spPr>
          <a:prstGeom prst="rect">
            <a:avLst/>
          </a:prstGeom>
        </p:spPr>
        <p:txBody>
          <a:bodyPr/>
          <a:lstStyle/>
          <a:p>
            <a:r>
              <a:t>Diffraction of a Point Source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ism_orders.mp4" descr="grism_orders.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3"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94" name="Grism Diffraction - Monochromatic Light"/>
          <p:cNvSpPr>
            <a:spLocks noGrp="1"/>
          </p:cNvSpPr>
          <p:nvPr>
            <p:ph type="title"/>
          </p:nvPr>
        </p:nvSpPr>
        <p:spPr>
          <a:prstGeom prst="rect">
            <a:avLst/>
          </a:prstGeom>
        </p:spPr>
        <p:txBody>
          <a:bodyPr/>
          <a:lstStyle/>
          <a:p>
            <a:r>
              <a:t>Grism Diffraction - Monochromatic Light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7"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98" name="Grism Spectroscopy"/>
          <p:cNvSpPr>
            <a:spLocks noGrp="1"/>
          </p:cNvSpPr>
          <p:nvPr>
            <p:ph type="title"/>
          </p:nvPr>
        </p:nvSpPr>
        <p:spPr>
          <a:prstGeom prst="rect">
            <a:avLst/>
          </a:prstGeom>
        </p:spPr>
        <p:txBody>
          <a:bodyPr/>
          <a:lstStyle/>
          <a:p>
            <a:r>
              <a:t>Grism Spectroscopy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055"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10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02" name="Grism Spectroscopy + Blocking Filter"/>
          <p:cNvSpPr>
            <a:spLocks noGrp="1"/>
          </p:cNvSpPr>
          <p:nvPr>
            <p:ph type="title"/>
          </p:nvPr>
        </p:nvSpPr>
        <p:spPr>
          <a:prstGeom prst="rect">
            <a:avLst/>
          </a:prstGeom>
        </p:spPr>
        <p:txBody>
          <a:bodyPr/>
          <a:lstStyle/>
          <a:p>
            <a:r>
              <a:t>Grism Spectroscopy + Blocking Filter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288"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05" name="The angles of the prism faces determine the diffracted beam deviation sideways.…"/>
          <p:cNvSpPr>
            <a:spLocks noGrp="1"/>
          </p:cNvSpPr>
          <p:nvPr>
            <p:ph type="body" idx="1"/>
          </p:nvPr>
        </p:nvSpPr>
        <p:spPr>
          <a:xfrm>
            <a:off x="2537163" y="1558349"/>
            <a:ext cx="19309674" cy="9296401"/>
          </a:xfrm>
          <a:prstGeom prst="rect">
            <a:avLst/>
          </a:prstGeom>
        </p:spPr>
        <p:txBody>
          <a:bodyPr/>
          <a:lstStyle/>
          <a:p>
            <a:r>
              <a:t>The angles of the prism faces determine the diffracted beam deviation sideways.</a:t>
            </a:r>
          </a:p>
          <a:p>
            <a:r>
              <a:t>The angle of the grating facets determine the blaze wavelength, i.e. where most of the power is directed.</a:t>
            </a:r>
          </a:p>
        </p:txBody>
      </p:sp>
      <p:sp>
        <p:nvSpPr>
          <p:cNvPr id="106" name="Blaze Wavelength and Undeviated Wavelength"/>
          <p:cNvSpPr>
            <a:spLocks noGrp="1"/>
          </p:cNvSpPr>
          <p:nvPr>
            <p:ph type="title"/>
          </p:nvPr>
        </p:nvSpPr>
        <p:spPr>
          <a:prstGeom prst="rect">
            <a:avLst/>
          </a:prstGeom>
        </p:spPr>
        <p:txBody>
          <a:bodyPr/>
          <a:lstStyle>
            <a:lvl1pPr defTabSz="701675">
              <a:defRPr sz="7140"/>
            </a:lvl1pPr>
          </a:lstStyle>
          <a:p>
            <a:r>
              <a:t>Blaze Wavelength and Undeviated Wavelength</a:t>
            </a:r>
          </a:p>
        </p:txBody>
      </p:sp>
      <p:pic>
        <p:nvPicPr>
          <p:cNvPr id="107" name="wavelengths.png" descr="wavelengths.png"/>
          <p:cNvPicPr>
            <a:picLocks noChangeAspect="1"/>
          </p:cNvPicPr>
          <p:nvPr/>
        </p:nvPicPr>
        <p:blipFill>
          <a:blip r:embed="rId2"/>
          <a:stretch>
            <a:fillRect/>
          </a:stretch>
        </p:blipFill>
        <p:spPr>
          <a:xfrm>
            <a:off x="4794551" y="4681248"/>
            <a:ext cx="17031835" cy="851591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eviated Spectrum"/>
          <p:cNvSpPr>
            <a:spLocks noGrp="1"/>
          </p:cNvSpPr>
          <p:nvPr>
            <p:ph type="title"/>
          </p:nvPr>
        </p:nvSpPr>
        <p:spPr>
          <a:prstGeom prst="rect">
            <a:avLst/>
          </a:prstGeom>
        </p:spPr>
        <p:txBody>
          <a:bodyPr/>
          <a:lstStyle/>
          <a:p>
            <a:r>
              <a:t>Deviated Spectrum</a:t>
            </a:r>
          </a:p>
        </p:txBody>
      </p:sp>
    </p:spTree>
  </p:cSld>
  <p:clrMapOvr>
    <a:masterClrMapping/>
  </p:clrMapOvr>
  <p:transition spd="med"/>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5</TotalTime>
  <Words>1059</Words>
  <Application>Microsoft Macintosh PowerPoint</Application>
  <PresentationFormat>Custom</PresentationFormat>
  <Paragraphs>266</Paragraphs>
  <Slides>36</Slides>
  <Notes>0</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Avenir Book</vt:lpstr>
      <vt:lpstr>Avenir Heavy</vt:lpstr>
      <vt:lpstr>Avenir Roman</vt:lpstr>
      <vt:lpstr>Cambria Math</vt:lpstr>
      <vt:lpstr>Franklin Gothic Medium</vt:lpstr>
      <vt:lpstr>Helvetica Light</vt:lpstr>
      <vt:lpstr>Helvetica Neue</vt:lpstr>
      <vt:lpstr>Helvetica Neue Light</vt:lpstr>
      <vt:lpstr>LucidaGrande</vt:lpstr>
      <vt:lpstr>MasterClassWorkshop_no_ESA</vt:lpstr>
      <vt:lpstr>Wide Field Slitless Spectroscopy (WFSS, pronounced Weefiss)</vt:lpstr>
      <vt:lpstr>Grism Spectroscopy Basics</vt:lpstr>
      <vt:lpstr>Dispersion by a Prism</vt:lpstr>
      <vt:lpstr>Diffraction of a Point Source</vt:lpstr>
      <vt:lpstr>Grism Diffraction - Monochromatic Light</vt:lpstr>
      <vt:lpstr>Grism Spectroscopy</vt:lpstr>
      <vt:lpstr>Grism Spectroscopy + Blocking Filter</vt:lpstr>
      <vt:lpstr>Blaze Wavelength and Undeviated Wavelength</vt:lpstr>
      <vt:lpstr>Deviated Spectrum</vt:lpstr>
      <vt:lpstr>WFSS with NIRISS</vt:lpstr>
      <vt:lpstr>Due to deviation (and spectrum length) - FOV is smaller</vt:lpstr>
      <vt:lpstr>Effect is important for NIRCam</vt:lpstr>
      <vt:lpstr>NIRCam WFSS Traces Example</vt:lpstr>
      <vt:lpstr>Wavelength Calibration Using a Direct Image</vt:lpstr>
      <vt:lpstr>WFSS Side-by-Side Specs</vt:lpstr>
      <vt:lpstr>2 Orthogonal Grisms to Mitigate Contamination</vt:lpstr>
      <vt:lpstr>Same for NIRISS</vt:lpstr>
      <vt:lpstr>Optimal FOV for NIRCam is Small</vt:lpstr>
      <vt:lpstr>A Word About Background</vt:lpstr>
      <vt:lpstr>WFSS Strengths and Weaknesses  (Compared with MOS/Slit Spectroscopy) - Operation-Wise</vt:lpstr>
      <vt:lpstr>WFSS Strengths and Weaknesses  (Compared with MOS/Slit Spectroscopy) -  Science-Wise</vt:lpstr>
      <vt:lpstr>PowerPoint Presentation</vt:lpstr>
      <vt:lpstr>Simulated 2-hr NIRCam/Grism+F356W Spectrum</vt:lpstr>
      <vt:lpstr>WFSS Operations</vt:lpstr>
      <vt:lpstr>NIRISS Operations</vt:lpstr>
      <vt:lpstr>NIRISS Operations</vt:lpstr>
      <vt:lpstr>NIRISS Operations</vt:lpstr>
      <vt:lpstr>PowerPoint Presentation</vt:lpstr>
      <vt:lpstr>NIRISS Operations</vt:lpstr>
      <vt:lpstr>NIRCam Operations</vt:lpstr>
      <vt:lpstr>NIRCam Operations</vt:lpstr>
      <vt:lpstr>PowerPoint Presentation</vt:lpstr>
      <vt:lpstr>NIRCam Operations</vt:lpstr>
      <vt:lpstr>End of the WFSS Session</vt:lpstr>
      <vt:lpstr>Supplementary Material</vt:lpstr>
      <vt:lpstr>Sensitivities compared with NIRSpec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Field Slitless Spectroscopy (WFSS, pronounced Weefiss)</dc:title>
  <cp:lastModifiedBy>Themiya Nanayakkara</cp:lastModifiedBy>
  <cp:revision>6</cp:revision>
  <dcterms:modified xsi:type="dcterms:W3CDTF">2022-11-28T10:58:08Z</dcterms:modified>
</cp:coreProperties>
</file>